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notesMasterIdLst>
    <p:notesMasterId r:id="rId30"/>
  </p:notesMasterIdLst>
  <p:sldIdLst>
    <p:sldId id="256" r:id="rId2"/>
    <p:sldId id="272" r:id="rId3"/>
    <p:sldId id="274" r:id="rId4"/>
    <p:sldId id="258" r:id="rId5"/>
    <p:sldId id="279" r:id="rId6"/>
    <p:sldId id="281" r:id="rId7"/>
    <p:sldId id="261" r:id="rId8"/>
    <p:sldId id="259" r:id="rId9"/>
    <p:sldId id="276" r:id="rId10"/>
    <p:sldId id="275" r:id="rId11"/>
    <p:sldId id="277" r:id="rId12"/>
    <p:sldId id="278" r:id="rId13"/>
    <p:sldId id="262" r:id="rId14"/>
    <p:sldId id="280" r:id="rId15"/>
    <p:sldId id="267" r:id="rId16"/>
    <p:sldId id="263" r:id="rId17"/>
    <p:sldId id="271" r:id="rId18"/>
    <p:sldId id="264" r:id="rId19"/>
    <p:sldId id="265" r:id="rId20"/>
    <p:sldId id="266" r:id="rId21"/>
    <p:sldId id="268" r:id="rId22"/>
    <p:sldId id="286" r:id="rId23"/>
    <p:sldId id="270" r:id="rId24"/>
    <p:sldId id="282" r:id="rId25"/>
    <p:sldId id="283" r:id="rId26"/>
    <p:sldId id="284" r:id="rId27"/>
    <p:sldId id="287"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 initials="M" lastIdx="1" clrIdx="0">
    <p:extLst>
      <p:ext uri="{19B8F6BF-5375-455C-9EA6-DF929625EA0E}">
        <p15:presenceInfo xmlns:p15="http://schemas.microsoft.com/office/powerpoint/2012/main" userId="Ma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A5300F"/>
    <a:srgbClr val="852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31" autoAdjust="0"/>
  </p:normalViewPr>
  <p:slideViewPr>
    <p:cSldViewPr snapToGrid="0">
      <p:cViewPr varScale="1">
        <p:scale>
          <a:sx n="68" d="100"/>
          <a:sy n="68" d="100"/>
        </p:scale>
        <p:origin x="461" y="53"/>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BEB71-AFD3-4A16-9DE4-93A668DBA92E}" type="doc">
      <dgm:prSet loTypeId="urn:microsoft.com/office/officeart/2005/8/layout/process1" loCatId="process" qsTypeId="urn:microsoft.com/office/officeart/2005/8/quickstyle/simple1" qsCatId="simple" csTypeId="urn:microsoft.com/office/officeart/2005/8/colors/accent1_2" csCatId="accent1" phldr="1"/>
      <dgm:spPr/>
    </dgm:pt>
    <dgm:pt modelId="{6E4963B4-54E4-4909-8CC5-8C027B60833B}">
      <dgm:prSet phldrT="[Text]"/>
      <dgm:spPr/>
      <dgm:t>
        <a:bodyPr/>
        <a:lstStyle/>
        <a:p>
          <a:r>
            <a:rPr lang="en-US" dirty="0" smtClean="0"/>
            <a:t>Client Enters Address to Search</a:t>
          </a:r>
          <a:endParaRPr lang="en-US" dirty="0"/>
        </a:p>
      </dgm:t>
    </dgm:pt>
    <dgm:pt modelId="{CD1F2556-33A3-4CFB-AE71-5DF19ECFC918}" type="parTrans" cxnId="{AA32642B-79C3-4399-A4E8-1B4D0A1BCD10}">
      <dgm:prSet/>
      <dgm:spPr/>
      <dgm:t>
        <a:bodyPr/>
        <a:lstStyle/>
        <a:p>
          <a:endParaRPr lang="en-US"/>
        </a:p>
      </dgm:t>
    </dgm:pt>
    <dgm:pt modelId="{AE4940E4-7EDD-4391-951B-14DA0B59A08B}" type="sibTrans" cxnId="{AA32642B-79C3-4399-A4E8-1B4D0A1BCD10}">
      <dgm:prSet/>
      <dgm:spPr/>
      <dgm:t>
        <a:bodyPr/>
        <a:lstStyle/>
        <a:p>
          <a:endParaRPr lang="en-US"/>
        </a:p>
      </dgm:t>
    </dgm:pt>
    <dgm:pt modelId="{F15B1994-59AC-4703-A926-FF2B4CFE4354}">
      <dgm:prSet phldrT="[Text]"/>
      <dgm:spPr>
        <a:solidFill>
          <a:schemeClr val="accent1">
            <a:lumMod val="50000"/>
          </a:schemeClr>
        </a:solidFill>
      </dgm:spPr>
      <dgm:t>
        <a:bodyPr/>
        <a:lstStyle/>
        <a:p>
          <a:r>
            <a:rPr lang="en-US" dirty="0" smtClean="0"/>
            <a:t>Restaurant List</a:t>
          </a:r>
          <a:endParaRPr lang="en-US" dirty="0"/>
        </a:p>
      </dgm:t>
    </dgm:pt>
    <dgm:pt modelId="{C0C94053-5B97-4C3C-B1FA-6E3DF0DBDFCF}" type="parTrans" cxnId="{1E5E6F49-460E-4719-824B-DE57BC1EFC4C}">
      <dgm:prSet/>
      <dgm:spPr/>
      <dgm:t>
        <a:bodyPr/>
        <a:lstStyle/>
        <a:p>
          <a:endParaRPr lang="en-US"/>
        </a:p>
      </dgm:t>
    </dgm:pt>
    <dgm:pt modelId="{F9E65F4E-B363-4FD4-8D6C-ABB4A76B0734}" type="sibTrans" cxnId="{1E5E6F49-460E-4719-824B-DE57BC1EFC4C}">
      <dgm:prSet/>
      <dgm:spPr/>
      <dgm:t>
        <a:bodyPr/>
        <a:lstStyle/>
        <a:p>
          <a:endParaRPr lang="en-US"/>
        </a:p>
      </dgm:t>
    </dgm:pt>
    <dgm:pt modelId="{685255A9-551E-43D0-9232-710B8A0E5187}">
      <dgm:prSet phldrT="[Text]"/>
      <dgm:spPr/>
      <dgm:t>
        <a:bodyPr/>
        <a:lstStyle/>
        <a:p>
          <a:r>
            <a:rPr lang="en-US" dirty="0" smtClean="0"/>
            <a:t>Restaurant Menu (Items)</a:t>
          </a:r>
          <a:endParaRPr lang="en-US" dirty="0"/>
        </a:p>
      </dgm:t>
    </dgm:pt>
    <dgm:pt modelId="{2C6E356B-A548-464A-BB08-6D3FAB77DC66}" type="parTrans" cxnId="{3F525BEB-C838-4006-A761-DDB4D6EFEBCD}">
      <dgm:prSet/>
      <dgm:spPr/>
      <dgm:t>
        <a:bodyPr/>
        <a:lstStyle/>
        <a:p>
          <a:endParaRPr lang="en-US"/>
        </a:p>
      </dgm:t>
    </dgm:pt>
    <dgm:pt modelId="{0A501C32-18FD-46F7-91D4-99E45A7CDD7B}" type="sibTrans" cxnId="{3F525BEB-C838-4006-A761-DDB4D6EFEBCD}">
      <dgm:prSet/>
      <dgm:spPr/>
      <dgm:t>
        <a:bodyPr/>
        <a:lstStyle/>
        <a:p>
          <a:endParaRPr lang="en-US"/>
        </a:p>
      </dgm:t>
    </dgm:pt>
    <dgm:pt modelId="{6196A80E-45A0-448B-B3D0-FF977CC30FF2}">
      <dgm:prSet phldrT="[Text]"/>
      <dgm:spPr/>
      <dgm:t>
        <a:bodyPr/>
        <a:lstStyle/>
        <a:p>
          <a:r>
            <a:rPr lang="en-US" dirty="0" smtClean="0"/>
            <a:t>Checkout</a:t>
          </a:r>
          <a:endParaRPr lang="en-US" dirty="0"/>
        </a:p>
      </dgm:t>
    </dgm:pt>
    <dgm:pt modelId="{A0908636-798F-47EB-A37D-6315E308BAD4}" type="parTrans" cxnId="{C6C45117-3738-45BC-A110-41C9DD7D20E3}">
      <dgm:prSet/>
      <dgm:spPr/>
      <dgm:t>
        <a:bodyPr/>
        <a:lstStyle/>
        <a:p>
          <a:endParaRPr lang="en-US"/>
        </a:p>
      </dgm:t>
    </dgm:pt>
    <dgm:pt modelId="{C387980E-DB1B-4331-8364-5C47B93F52CB}" type="sibTrans" cxnId="{C6C45117-3738-45BC-A110-41C9DD7D20E3}">
      <dgm:prSet/>
      <dgm:spPr/>
      <dgm:t>
        <a:bodyPr/>
        <a:lstStyle/>
        <a:p>
          <a:endParaRPr lang="en-US"/>
        </a:p>
      </dgm:t>
    </dgm:pt>
    <dgm:pt modelId="{E01A7D22-EB46-44F1-BB0D-C44D7C16892B}" type="pres">
      <dgm:prSet presAssocID="{7D4BEB71-AFD3-4A16-9DE4-93A668DBA92E}" presName="Name0" presStyleCnt="0">
        <dgm:presLayoutVars>
          <dgm:dir/>
          <dgm:resizeHandles val="exact"/>
        </dgm:presLayoutVars>
      </dgm:prSet>
      <dgm:spPr/>
    </dgm:pt>
    <dgm:pt modelId="{C2669500-92B8-4F6C-A7D1-8B5EBA518D8D}" type="pres">
      <dgm:prSet presAssocID="{6E4963B4-54E4-4909-8CC5-8C027B60833B}" presName="node" presStyleLbl="node1" presStyleIdx="0" presStyleCnt="4">
        <dgm:presLayoutVars>
          <dgm:bulletEnabled val="1"/>
        </dgm:presLayoutVars>
      </dgm:prSet>
      <dgm:spPr/>
      <dgm:t>
        <a:bodyPr/>
        <a:lstStyle/>
        <a:p>
          <a:endParaRPr lang="en-US"/>
        </a:p>
      </dgm:t>
    </dgm:pt>
    <dgm:pt modelId="{7D3F9BEF-4450-465F-99A4-E6296FDF5A7B}" type="pres">
      <dgm:prSet presAssocID="{AE4940E4-7EDD-4391-951B-14DA0B59A08B}" presName="sibTrans" presStyleLbl="sibTrans2D1" presStyleIdx="0" presStyleCnt="3"/>
      <dgm:spPr/>
      <dgm:t>
        <a:bodyPr/>
        <a:lstStyle/>
        <a:p>
          <a:endParaRPr lang="en-US"/>
        </a:p>
      </dgm:t>
    </dgm:pt>
    <dgm:pt modelId="{5C74F4CC-BD20-4166-BEFB-41AC4298E7C5}" type="pres">
      <dgm:prSet presAssocID="{AE4940E4-7EDD-4391-951B-14DA0B59A08B}" presName="connectorText" presStyleLbl="sibTrans2D1" presStyleIdx="0" presStyleCnt="3"/>
      <dgm:spPr/>
      <dgm:t>
        <a:bodyPr/>
        <a:lstStyle/>
        <a:p>
          <a:endParaRPr lang="en-US"/>
        </a:p>
      </dgm:t>
    </dgm:pt>
    <dgm:pt modelId="{2C34D313-9F32-4000-B3D4-6EDD355A5B8A}" type="pres">
      <dgm:prSet presAssocID="{F15B1994-59AC-4703-A926-FF2B4CFE4354}" presName="node" presStyleLbl="node1" presStyleIdx="1" presStyleCnt="4">
        <dgm:presLayoutVars>
          <dgm:bulletEnabled val="1"/>
        </dgm:presLayoutVars>
      </dgm:prSet>
      <dgm:spPr/>
      <dgm:t>
        <a:bodyPr/>
        <a:lstStyle/>
        <a:p>
          <a:endParaRPr lang="en-US"/>
        </a:p>
      </dgm:t>
    </dgm:pt>
    <dgm:pt modelId="{116511CD-604C-4FE5-BEEA-F2F944FC072F}" type="pres">
      <dgm:prSet presAssocID="{F9E65F4E-B363-4FD4-8D6C-ABB4A76B0734}" presName="sibTrans" presStyleLbl="sibTrans2D1" presStyleIdx="1" presStyleCnt="3"/>
      <dgm:spPr/>
      <dgm:t>
        <a:bodyPr/>
        <a:lstStyle/>
        <a:p>
          <a:endParaRPr lang="en-US"/>
        </a:p>
      </dgm:t>
    </dgm:pt>
    <dgm:pt modelId="{EC94FC40-1F5E-4836-8D37-295ED5F1421F}" type="pres">
      <dgm:prSet presAssocID="{F9E65F4E-B363-4FD4-8D6C-ABB4A76B0734}" presName="connectorText" presStyleLbl="sibTrans2D1" presStyleIdx="1" presStyleCnt="3"/>
      <dgm:spPr/>
      <dgm:t>
        <a:bodyPr/>
        <a:lstStyle/>
        <a:p>
          <a:endParaRPr lang="en-US"/>
        </a:p>
      </dgm:t>
    </dgm:pt>
    <dgm:pt modelId="{60CA3E9C-2EEC-4C79-A475-69E0BA5C590B}" type="pres">
      <dgm:prSet presAssocID="{685255A9-551E-43D0-9232-710B8A0E5187}" presName="node" presStyleLbl="node1" presStyleIdx="2" presStyleCnt="4">
        <dgm:presLayoutVars>
          <dgm:bulletEnabled val="1"/>
        </dgm:presLayoutVars>
      </dgm:prSet>
      <dgm:spPr/>
      <dgm:t>
        <a:bodyPr/>
        <a:lstStyle/>
        <a:p>
          <a:endParaRPr lang="en-US"/>
        </a:p>
      </dgm:t>
    </dgm:pt>
    <dgm:pt modelId="{9F07E444-CF81-4E04-9515-55E63254FA0C}" type="pres">
      <dgm:prSet presAssocID="{0A501C32-18FD-46F7-91D4-99E45A7CDD7B}" presName="sibTrans" presStyleLbl="sibTrans2D1" presStyleIdx="2" presStyleCnt="3"/>
      <dgm:spPr/>
      <dgm:t>
        <a:bodyPr/>
        <a:lstStyle/>
        <a:p>
          <a:endParaRPr lang="en-US"/>
        </a:p>
      </dgm:t>
    </dgm:pt>
    <dgm:pt modelId="{AEF51332-3102-4297-9581-5D53878A6811}" type="pres">
      <dgm:prSet presAssocID="{0A501C32-18FD-46F7-91D4-99E45A7CDD7B}" presName="connectorText" presStyleLbl="sibTrans2D1" presStyleIdx="2" presStyleCnt="3"/>
      <dgm:spPr/>
      <dgm:t>
        <a:bodyPr/>
        <a:lstStyle/>
        <a:p>
          <a:endParaRPr lang="en-US"/>
        </a:p>
      </dgm:t>
    </dgm:pt>
    <dgm:pt modelId="{302D63AE-09B5-409A-9E3A-1B945C0C2DEE}" type="pres">
      <dgm:prSet presAssocID="{6196A80E-45A0-448B-B3D0-FF977CC30FF2}" presName="node" presStyleLbl="node1" presStyleIdx="3" presStyleCnt="4">
        <dgm:presLayoutVars>
          <dgm:bulletEnabled val="1"/>
        </dgm:presLayoutVars>
      </dgm:prSet>
      <dgm:spPr/>
      <dgm:t>
        <a:bodyPr/>
        <a:lstStyle/>
        <a:p>
          <a:endParaRPr lang="en-US"/>
        </a:p>
      </dgm:t>
    </dgm:pt>
  </dgm:ptLst>
  <dgm:cxnLst>
    <dgm:cxn modelId="{409E876B-50C3-46EE-9AFB-80259F92B4C6}" type="presOf" srcId="{F15B1994-59AC-4703-A926-FF2B4CFE4354}" destId="{2C34D313-9F32-4000-B3D4-6EDD355A5B8A}" srcOrd="0" destOrd="0" presId="urn:microsoft.com/office/officeart/2005/8/layout/process1"/>
    <dgm:cxn modelId="{02480528-2B8E-4BE4-873D-00BA82973333}" type="presOf" srcId="{F9E65F4E-B363-4FD4-8D6C-ABB4A76B0734}" destId="{116511CD-604C-4FE5-BEEA-F2F944FC072F}" srcOrd="0" destOrd="0" presId="urn:microsoft.com/office/officeart/2005/8/layout/process1"/>
    <dgm:cxn modelId="{B22D76C0-4907-40E9-8D95-A23165DE628A}" type="presOf" srcId="{6E4963B4-54E4-4909-8CC5-8C027B60833B}" destId="{C2669500-92B8-4F6C-A7D1-8B5EBA518D8D}" srcOrd="0" destOrd="0" presId="urn:microsoft.com/office/officeart/2005/8/layout/process1"/>
    <dgm:cxn modelId="{217F04C7-0003-4015-8158-4531220CC310}" type="presOf" srcId="{AE4940E4-7EDD-4391-951B-14DA0B59A08B}" destId="{5C74F4CC-BD20-4166-BEFB-41AC4298E7C5}" srcOrd="1" destOrd="0" presId="urn:microsoft.com/office/officeart/2005/8/layout/process1"/>
    <dgm:cxn modelId="{3F525BEB-C838-4006-A761-DDB4D6EFEBCD}" srcId="{7D4BEB71-AFD3-4A16-9DE4-93A668DBA92E}" destId="{685255A9-551E-43D0-9232-710B8A0E5187}" srcOrd="2" destOrd="0" parTransId="{2C6E356B-A548-464A-BB08-6D3FAB77DC66}" sibTransId="{0A501C32-18FD-46F7-91D4-99E45A7CDD7B}"/>
    <dgm:cxn modelId="{C6C45117-3738-45BC-A110-41C9DD7D20E3}" srcId="{7D4BEB71-AFD3-4A16-9DE4-93A668DBA92E}" destId="{6196A80E-45A0-448B-B3D0-FF977CC30FF2}" srcOrd="3" destOrd="0" parTransId="{A0908636-798F-47EB-A37D-6315E308BAD4}" sibTransId="{C387980E-DB1B-4331-8364-5C47B93F52CB}"/>
    <dgm:cxn modelId="{681C20C1-89C9-408F-BD21-1CAED661FF6F}" type="presOf" srcId="{F9E65F4E-B363-4FD4-8D6C-ABB4A76B0734}" destId="{EC94FC40-1F5E-4836-8D37-295ED5F1421F}" srcOrd="1" destOrd="0" presId="urn:microsoft.com/office/officeart/2005/8/layout/process1"/>
    <dgm:cxn modelId="{50B025C2-883D-4B99-B32B-F9A59C52420B}" type="presOf" srcId="{685255A9-551E-43D0-9232-710B8A0E5187}" destId="{60CA3E9C-2EEC-4C79-A475-69E0BA5C590B}" srcOrd="0" destOrd="0" presId="urn:microsoft.com/office/officeart/2005/8/layout/process1"/>
    <dgm:cxn modelId="{AA32642B-79C3-4399-A4E8-1B4D0A1BCD10}" srcId="{7D4BEB71-AFD3-4A16-9DE4-93A668DBA92E}" destId="{6E4963B4-54E4-4909-8CC5-8C027B60833B}" srcOrd="0" destOrd="0" parTransId="{CD1F2556-33A3-4CFB-AE71-5DF19ECFC918}" sibTransId="{AE4940E4-7EDD-4391-951B-14DA0B59A08B}"/>
    <dgm:cxn modelId="{6E4964A4-93F2-481C-A8B2-F8381796D9D3}" type="presOf" srcId="{0A501C32-18FD-46F7-91D4-99E45A7CDD7B}" destId="{AEF51332-3102-4297-9581-5D53878A6811}" srcOrd="1" destOrd="0" presId="urn:microsoft.com/office/officeart/2005/8/layout/process1"/>
    <dgm:cxn modelId="{EEDC2E96-7092-4AA9-AE96-8310241CE7EB}" type="presOf" srcId="{0A501C32-18FD-46F7-91D4-99E45A7CDD7B}" destId="{9F07E444-CF81-4E04-9515-55E63254FA0C}" srcOrd="0" destOrd="0" presId="urn:microsoft.com/office/officeart/2005/8/layout/process1"/>
    <dgm:cxn modelId="{B40962A5-7E22-4BC3-8AFF-55812A00AE7A}" type="presOf" srcId="{6196A80E-45A0-448B-B3D0-FF977CC30FF2}" destId="{302D63AE-09B5-409A-9E3A-1B945C0C2DEE}" srcOrd="0" destOrd="0" presId="urn:microsoft.com/office/officeart/2005/8/layout/process1"/>
    <dgm:cxn modelId="{1E5E6F49-460E-4719-824B-DE57BC1EFC4C}" srcId="{7D4BEB71-AFD3-4A16-9DE4-93A668DBA92E}" destId="{F15B1994-59AC-4703-A926-FF2B4CFE4354}" srcOrd="1" destOrd="0" parTransId="{C0C94053-5B97-4C3C-B1FA-6E3DF0DBDFCF}" sibTransId="{F9E65F4E-B363-4FD4-8D6C-ABB4A76B0734}"/>
    <dgm:cxn modelId="{62F3E0A9-60D6-4DD6-A620-1B1DAE0146F7}" type="presOf" srcId="{AE4940E4-7EDD-4391-951B-14DA0B59A08B}" destId="{7D3F9BEF-4450-465F-99A4-E6296FDF5A7B}" srcOrd="0" destOrd="0" presId="urn:microsoft.com/office/officeart/2005/8/layout/process1"/>
    <dgm:cxn modelId="{5C099051-740A-4F5A-8B29-5CCFD151007D}" type="presOf" srcId="{7D4BEB71-AFD3-4A16-9DE4-93A668DBA92E}" destId="{E01A7D22-EB46-44F1-BB0D-C44D7C16892B}" srcOrd="0" destOrd="0" presId="urn:microsoft.com/office/officeart/2005/8/layout/process1"/>
    <dgm:cxn modelId="{388FB8C5-4AAC-4147-9EE8-2E08BE6839AB}" type="presParOf" srcId="{E01A7D22-EB46-44F1-BB0D-C44D7C16892B}" destId="{C2669500-92B8-4F6C-A7D1-8B5EBA518D8D}" srcOrd="0" destOrd="0" presId="urn:microsoft.com/office/officeart/2005/8/layout/process1"/>
    <dgm:cxn modelId="{06EE0377-A774-4028-B1B9-F110F2DED723}" type="presParOf" srcId="{E01A7D22-EB46-44F1-BB0D-C44D7C16892B}" destId="{7D3F9BEF-4450-465F-99A4-E6296FDF5A7B}" srcOrd="1" destOrd="0" presId="urn:microsoft.com/office/officeart/2005/8/layout/process1"/>
    <dgm:cxn modelId="{B56C46CF-02D2-4477-926F-4B7B50C0F61B}" type="presParOf" srcId="{7D3F9BEF-4450-465F-99A4-E6296FDF5A7B}" destId="{5C74F4CC-BD20-4166-BEFB-41AC4298E7C5}" srcOrd="0" destOrd="0" presId="urn:microsoft.com/office/officeart/2005/8/layout/process1"/>
    <dgm:cxn modelId="{F1A9A2C3-55AB-4D03-A8F5-29A2F865ABB5}" type="presParOf" srcId="{E01A7D22-EB46-44F1-BB0D-C44D7C16892B}" destId="{2C34D313-9F32-4000-B3D4-6EDD355A5B8A}" srcOrd="2" destOrd="0" presId="urn:microsoft.com/office/officeart/2005/8/layout/process1"/>
    <dgm:cxn modelId="{29CCB05F-24AF-4AE1-91BE-9862B099DC3D}" type="presParOf" srcId="{E01A7D22-EB46-44F1-BB0D-C44D7C16892B}" destId="{116511CD-604C-4FE5-BEEA-F2F944FC072F}" srcOrd="3" destOrd="0" presId="urn:microsoft.com/office/officeart/2005/8/layout/process1"/>
    <dgm:cxn modelId="{3A975813-AF38-40C6-9450-88BBC29F45F7}" type="presParOf" srcId="{116511CD-604C-4FE5-BEEA-F2F944FC072F}" destId="{EC94FC40-1F5E-4836-8D37-295ED5F1421F}" srcOrd="0" destOrd="0" presId="urn:microsoft.com/office/officeart/2005/8/layout/process1"/>
    <dgm:cxn modelId="{23EAE6BE-4A1E-4A24-A179-EEC983B4F6A4}" type="presParOf" srcId="{E01A7D22-EB46-44F1-BB0D-C44D7C16892B}" destId="{60CA3E9C-2EEC-4C79-A475-69E0BA5C590B}" srcOrd="4" destOrd="0" presId="urn:microsoft.com/office/officeart/2005/8/layout/process1"/>
    <dgm:cxn modelId="{18F2506F-7CC8-43EA-BDE2-7E6766E52691}" type="presParOf" srcId="{E01A7D22-EB46-44F1-BB0D-C44D7C16892B}" destId="{9F07E444-CF81-4E04-9515-55E63254FA0C}" srcOrd="5" destOrd="0" presId="urn:microsoft.com/office/officeart/2005/8/layout/process1"/>
    <dgm:cxn modelId="{831AE469-D2EB-48A0-B4B0-2237178F42D7}" type="presParOf" srcId="{9F07E444-CF81-4E04-9515-55E63254FA0C}" destId="{AEF51332-3102-4297-9581-5D53878A6811}" srcOrd="0" destOrd="0" presId="urn:microsoft.com/office/officeart/2005/8/layout/process1"/>
    <dgm:cxn modelId="{1F800C63-52C3-4F34-897D-748F725467F0}" type="presParOf" srcId="{E01A7D22-EB46-44F1-BB0D-C44D7C16892B}" destId="{302D63AE-09B5-409A-9E3A-1B945C0C2DEE}"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69500-92B8-4F6C-A7D1-8B5EBA518D8D}">
      <dsp:nvSpPr>
        <dsp:cNvPr id="0" name=""/>
        <dsp:cNvSpPr/>
      </dsp:nvSpPr>
      <dsp:spPr>
        <a:xfrm>
          <a:off x="4137" y="1543819"/>
          <a:ext cx="1808989" cy="108539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Client Enters Address to Search</a:t>
          </a:r>
          <a:endParaRPr lang="en-US" sz="2100" kern="1200" dirty="0"/>
        </a:p>
      </dsp:txBody>
      <dsp:txXfrm>
        <a:off x="35927" y="1575609"/>
        <a:ext cx="1745409" cy="1021813"/>
      </dsp:txXfrm>
    </dsp:sp>
    <dsp:sp modelId="{7D3F9BEF-4450-465F-99A4-E6296FDF5A7B}">
      <dsp:nvSpPr>
        <dsp:cNvPr id="0" name=""/>
        <dsp:cNvSpPr/>
      </dsp:nvSpPr>
      <dsp:spPr>
        <a:xfrm>
          <a:off x="1994025" y="1862201"/>
          <a:ext cx="383505" cy="448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994025" y="1951927"/>
        <a:ext cx="268454" cy="269177"/>
      </dsp:txXfrm>
    </dsp:sp>
    <dsp:sp modelId="{2C34D313-9F32-4000-B3D4-6EDD355A5B8A}">
      <dsp:nvSpPr>
        <dsp:cNvPr id="0" name=""/>
        <dsp:cNvSpPr/>
      </dsp:nvSpPr>
      <dsp:spPr>
        <a:xfrm>
          <a:off x="2536722" y="1543819"/>
          <a:ext cx="1808989" cy="1085393"/>
        </a:xfrm>
        <a:prstGeom prst="roundRect">
          <a:avLst>
            <a:gd name="adj" fmla="val 10000"/>
          </a:avLst>
        </a:prstGeom>
        <a:solidFill>
          <a:schemeClr val="accent1">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Restaurant List</a:t>
          </a:r>
          <a:endParaRPr lang="en-US" sz="2100" kern="1200" dirty="0"/>
        </a:p>
      </dsp:txBody>
      <dsp:txXfrm>
        <a:off x="2568512" y="1575609"/>
        <a:ext cx="1745409" cy="1021813"/>
      </dsp:txXfrm>
    </dsp:sp>
    <dsp:sp modelId="{116511CD-604C-4FE5-BEEA-F2F944FC072F}">
      <dsp:nvSpPr>
        <dsp:cNvPr id="0" name=""/>
        <dsp:cNvSpPr/>
      </dsp:nvSpPr>
      <dsp:spPr>
        <a:xfrm>
          <a:off x="4526610" y="1862201"/>
          <a:ext cx="383505" cy="448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526610" y="1951927"/>
        <a:ext cx="268454" cy="269177"/>
      </dsp:txXfrm>
    </dsp:sp>
    <dsp:sp modelId="{60CA3E9C-2EEC-4C79-A475-69E0BA5C590B}">
      <dsp:nvSpPr>
        <dsp:cNvPr id="0" name=""/>
        <dsp:cNvSpPr/>
      </dsp:nvSpPr>
      <dsp:spPr>
        <a:xfrm>
          <a:off x="5069307" y="1543819"/>
          <a:ext cx="1808989" cy="108539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Restaurant Menu (Items)</a:t>
          </a:r>
          <a:endParaRPr lang="en-US" sz="2100" kern="1200" dirty="0"/>
        </a:p>
      </dsp:txBody>
      <dsp:txXfrm>
        <a:off x="5101097" y="1575609"/>
        <a:ext cx="1745409" cy="1021813"/>
      </dsp:txXfrm>
    </dsp:sp>
    <dsp:sp modelId="{9F07E444-CF81-4E04-9515-55E63254FA0C}">
      <dsp:nvSpPr>
        <dsp:cNvPr id="0" name=""/>
        <dsp:cNvSpPr/>
      </dsp:nvSpPr>
      <dsp:spPr>
        <a:xfrm>
          <a:off x="7059195" y="1862201"/>
          <a:ext cx="383505" cy="448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7059195" y="1951927"/>
        <a:ext cx="268454" cy="269177"/>
      </dsp:txXfrm>
    </dsp:sp>
    <dsp:sp modelId="{302D63AE-09B5-409A-9E3A-1B945C0C2DEE}">
      <dsp:nvSpPr>
        <dsp:cNvPr id="0" name=""/>
        <dsp:cNvSpPr/>
      </dsp:nvSpPr>
      <dsp:spPr>
        <a:xfrm>
          <a:off x="7601892" y="1543819"/>
          <a:ext cx="1808989" cy="108539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Checkout</a:t>
          </a:r>
          <a:endParaRPr lang="en-US" sz="2100" kern="1200" dirty="0"/>
        </a:p>
      </dsp:txBody>
      <dsp:txXfrm>
        <a:off x="7633682" y="1575609"/>
        <a:ext cx="1745409" cy="10218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9B99C-EB6F-47B0-BB2F-974D6FFAE5AA}" type="datetimeFigureOut">
              <a:rPr lang="en-US" smtClean="0"/>
              <a:t>12/14/2014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A55B0-3FA9-4027-841C-1C7A0C943B13}" type="slidenum">
              <a:rPr lang="en-US" smtClean="0"/>
              <a:t>‹#›</a:t>
            </a:fld>
            <a:endParaRPr lang="en-US"/>
          </a:p>
        </p:txBody>
      </p:sp>
    </p:spTree>
    <p:extLst>
      <p:ext uri="{BB962C8B-B14F-4D97-AF65-F5344CB8AC3E}">
        <p14:creationId xmlns:p14="http://schemas.microsoft.com/office/powerpoint/2010/main" val="1952645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the</a:t>
            </a:r>
            <a:r>
              <a:rPr lang="en-US" baseline="0" dirty="0" smtClean="0"/>
              <a:t> ordering process from the search -&gt; rest. List -&gt; menu -&gt; checkout</a:t>
            </a:r>
          </a:p>
          <a:p>
            <a:r>
              <a:rPr lang="en-US" dirty="0" smtClean="0"/>
              <a:t>https://www.youtube.com/watch?v=8dagBE7s8FU</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5</a:t>
            </a:fld>
            <a:endParaRPr lang="en-US"/>
          </a:p>
        </p:txBody>
      </p:sp>
    </p:spTree>
    <p:extLst>
      <p:ext uri="{BB962C8B-B14F-4D97-AF65-F5344CB8AC3E}">
        <p14:creationId xmlns:p14="http://schemas.microsoft.com/office/powerpoint/2010/main" val="52277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items are segmented.</a:t>
            </a:r>
            <a:r>
              <a:rPr lang="en-US" baseline="0" dirty="0" smtClean="0"/>
              <a:t> That is a client from SF can’t really buy and item from NY…</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16</a:t>
            </a:fld>
            <a:endParaRPr lang="en-US"/>
          </a:p>
        </p:txBody>
      </p:sp>
    </p:spTree>
    <p:extLst>
      <p:ext uri="{BB962C8B-B14F-4D97-AF65-F5344CB8AC3E}">
        <p14:creationId xmlns:p14="http://schemas.microsoft.com/office/powerpoint/2010/main" val="2293316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a:t>
            </a:r>
            <a:r>
              <a:rPr lang="en-US" baseline="0" dirty="0" smtClean="0"/>
              <a:t> </a:t>
            </a:r>
            <a:r>
              <a:rPr lang="en-US" dirty="0" smtClean="0"/>
              <a:t>Collect data in</a:t>
            </a:r>
            <a:r>
              <a:rPr lang="en-US" baseline="0" dirty="0" smtClean="0"/>
              <a:t> DB</a:t>
            </a:r>
          </a:p>
          <a:p>
            <a:r>
              <a:rPr lang="en-US" dirty="0" smtClean="0"/>
              <a:t>2.</a:t>
            </a:r>
            <a:r>
              <a:rPr lang="en-US" baseline="0" dirty="0" smtClean="0"/>
              <a:t> </a:t>
            </a:r>
            <a:r>
              <a:rPr lang="en-US" dirty="0" smtClean="0"/>
              <a:t>Data manipulation is to clean the data and segment the different markets.</a:t>
            </a:r>
          </a:p>
          <a:p>
            <a:r>
              <a:rPr lang="en-US" dirty="0" smtClean="0"/>
              <a:t>3. Build predictions for users in relevant markets</a:t>
            </a:r>
          </a:p>
          <a:p>
            <a:r>
              <a:rPr lang="en-US" dirty="0" smtClean="0"/>
              <a:t>4. Loop</a:t>
            </a:r>
            <a:r>
              <a:rPr lang="en-US" baseline="0" dirty="0" smtClean="0"/>
              <a:t> every night</a:t>
            </a:r>
          </a:p>
          <a:p>
            <a:endParaRPr lang="en-US" baseline="0" dirty="0" smtClean="0"/>
          </a:p>
          <a:p>
            <a:r>
              <a:rPr lang="en-US" baseline="0" dirty="0" smtClean="0"/>
              <a:t>-- Clients interact with web server that interacts with the rest</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17</a:t>
            </a:fld>
            <a:endParaRPr lang="en-US"/>
          </a:p>
        </p:txBody>
      </p:sp>
    </p:spTree>
    <p:extLst>
      <p:ext uri="{BB962C8B-B14F-4D97-AF65-F5344CB8AC3E}">
        <p14:creationId xmlns:p14="http://schemas.microsoft.com/office/powerpoint/2010/main" val="108517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Markets are segmented. Clients from NY do</a:t>
            </a:r>
            <a:r>
              <a:rPr lang="en-US" baseline="0" dirty="0" smtClean="0"/>
              <a:t> not interact with clients from LA. </a:t>
            </a:r>
          </a:p>
          <a:p>
            <a:r>
              <a:rPr lang="en-US" baseline="0" dirty="0" err="1" smtClean="0"/>
              <a:t>Asaf</a:t>
            </a:r>
            <a:r>
              <a:rPr lang="en-US" baseline="0" dirty="0" smtClean="0"/>
              <a:t> – co founder and Snoop.</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18</a:t>
            </a:fld>
            <a:endParaRPr lang="en-US"/>
          </a:p>
        </p:txBody>
      </p:sp>
    </p:spTree>
    <p:extLst>
      <p:ext uri="{BB962C8B-B14F-4D97-AF65-F5344CB8AC3E}">
        <p14:creationId xmlns:p14="http://schemas.microsoft.com/office/powerpoint/2010/main" val="103065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folks lower case letters here are vectors and uppercase letters are matrices.</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19</a:t>
            </a:fld>
            <a:endParaRPr lang="en-US"/>
          </a:p>
        </p:txBody>
      </p:sp>
    </p:spTree>
    <p:extLst>
      <p:ext uri="{BB962C8B-B14F-4D97-AF65-F5344CB8AC3E}">
        <p14:creationId xmlns:p14="http://schemas.microsoft.com/office/powerpoint/2010/main" val="348319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the weights.</a:t>
            </a:r>
            <a:endParaRPr lang="en-US" dirty="0" smtClean="0"/>
          </a:p>
          <a:p>
            <a:endParaRPr lang="en-US" dirty="0" smtClean="0"/>
          </a:p>
          <a:p>
            <a:r>
              <a:rPr lang="en-US" dirty="0" smtClean="0"/>
              <a:t>BORING MATH</a:t>
            </a:r>
          </a:p>
          <a:p>
            <a:r>
              <a:rPr lang="en-US" dirty="0" smtClean="0"/>
              <a:t>http://bugra.github.io/work/notes/2014-04-19/alternating-least-squares-method-for-collaborative-filtering/</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20</a:t>
            </a:fld>
            <a:endParaRPr lang="en-US"/>
          </a:p>
        </p:txBody>
      </p:sp>
    </p:spTree>
    <p:extLst>
      <p:ext uri="{BB962C8B-B14F-4D97-AF65-F5344CB8AC3E}">
        <p14:creationId xmlns:p14="http://schemas.microsoft.com/office/powerpoint/2010/main" val="3978241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 use same beta as </a:t>
            </a:r>
            <a:r>
              <a:rPr lang="en-US" dirty="0" err="1" smtClean="0"/>
              <a:t>bugra’s</a:t>
            </a:r>
            <a:r>
              <a:rPr lang="en-US" dirty="0" smtClean="0"/>
              <a:t> post</a:t>
            </a:r>
            <a:r>
              <a:rPr lang="en-US" baseline="0" dirty="0" smtClean="0"/>
              <a:t> for </a:t>
            </a:r>
            <a:r>
              <a:rPr lang="en-US" baseline="0" dirty="0" err="1" smtClean="0"/>
              <a:t>movielens</a:t>
            </a:r>
            <a:r>
              <a:rPr lang="en-US" baseline="0" dirty="0" smtClean="0"/>
              <a:t> data.</a:t>
            </a:r>
          </a:p>
          <a:p>
            <a:pPr marL="171450" indent="-171450">
              <a:buFontTx/>
              <a:buChar char="-"/>
            </a:pPr>
            <a:r>
              <a:rPr lang="en-US" baseline="0" dirty="0" smtClean="0"/>
              <a:t>For the number of factor mention the </a:t>
            </a:r>
            <a:r>
              <a:rPr lang="en-US" baseline="0" dirty="0" err="1" smtClean="0"/>
              <a:t>nxf</a:t>
            </a:r>
            <a:r>
              <a:rPr lang="en-US" baseline="0" dirty="0" smtClean="0"/>
              <a:t> and </a:t>
            </a:r>
            <a:r>
              <a:rPr lang="en-US" baseline="0" dirty="0" err="1" smtClean="0"/>
              <a:t>mxf</a:t>
            </a:r>
            <a:r>
              <a:rPr lang="en-US" baseline="0" dirty="0" smtClean="0"/>
              <a:t> P and Q matrices from before.</a:t>
            </a:r>
          </a:p>
          <a:p>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21</a:t>
            </a:fld>
            <a:endParaRPr lang="en-US"/>
          </a:p>
        </p:txBody>
      </p:sp>
    </p:spTree>
    <p:extLst>
      <p:ext uri="{BB962C8B-B14F-4D97-AF65-F5344CB8AC3E}">
        <p14:creationId xmlns:p14="http://schemas.microsoft.com/office/powerpoint/2010/main" val="248283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22</a:t>
            </a:fld>
            <a:endParaRPr lang="en-US"/>
          </a:p>
        </p:txBody>
      </p:sp>
    </p:spTree>
    <p:extLst>
      <p:ext uri="{BB962C8B-B14F-4D97-AF65-F5344CB8AC3E}">
        <p14:creationId xmlns:p14="http://schemas.microsoft.com/office/powerpoint/2010/main" val="158879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iteration</a:t>
            </a:r>
            <a:r>
              <a:rPr lang="en-US" baseline="0" dirty="0" smtClean="0"/>
              <a:t> goes up, error goes down but complexity goes up.</a:t>
            </a:r>
          </a:p>
          <a:p>
            <a:r>
              <a:rPr lang="en-US" baseline="0" dirty="0" smtClean="0"/>
              <a:t>MSE = 4.293, RMSE = 2.072</a:t>
            </a:r>
          </a:p>
          <a:p>
            <a:r>
              <a:rPr lang="en-US" baseline="0" dirty="0" smtClean="0"/>
              <a:t>Iteration time = 6-7 minutes =&gt; we can sacrifice some accuracy for less complexity</a:t>
            </a:r>
          </a:p>
          <a:p>
            <a:r>
              <a:rPr lang="en-US" baseline="0" dirty="0" smtClean="0"/>
              <a:t>Also this is a desktop machine… will be faster on a real server.</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23</a:t>
            </a:fld>
            <a:endParaRPr lang="en-US"/>
          </a:p>
        </p:txBody>
      </p:sp>
    </p:spTree>
    <p:extLst>
      <p:ext uri="{BB962C8B-B14F-4D97-AF65-F5344CB8AC3E}">
        <p14:creationId xmlns:p14="http://schemas.microsoft.com/office/powerpoint/2010/main" val="410932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Shooting data to DB for quick query</a:t>
            </a:r>
          </a:p>
          <a:p>
            <a:pPr marL="171450" indent="-171450">
              <a:buFontTx/>
              <a:buChar char="-"/>
            </a:pPr>
            <a:r>
              <a:rPr lang="en-US" baseline="0" dirty="0" smtClean="0"/>
              <a:t>Show the recommendation web page</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24</a:t>
            </a:fld>
            <a:endParaRPr lang="en-US"/>
          </a:p>
        </p:txBody>
      </p:sp>
    </p:spTree>
    <p:extLst>
      <p:ext uri="{BB962C8B-B14F-4D97-AF65-F5344CB8AC3E}">
        <p14:creationId xmlns:p14="http://schemas.microsoft.com/office/powerpoint/2010/main" val="105889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 use same beta as </a:t>
            </a:r>
            <a:r>
              <a:rPr lang="en-US" dirty="0" err="1" smtClean="0"/>
              <a:t>bugra’s</a:t>
            </a:r>
            <a:r>
              <a:rPr lang="en-US" dirty="0" smtClean="0"/>
              <a:t> post</a:t>
            </a:r>
            <a:r>
              <a:rPr lang="en-US" baseline="0" dirty="0" smtClean="0"/>
              <a:t> for </a:t>
            </a:r>
            <a:r>
              <a:rPr lang="en-US" baseline="0" dirty="0" err="1" smtClean="0"/>
              <a:t>movielens</a:t>
            </a:r>
            <a:r>
              <a:rPr lang="en-US" baseline="0" dirty="0" smtClean="0"/>
              <a:t> data.</a:t>
            </a:r>
          </a:p>
          <a:p>
            <a:pPr marL="171450" indent="-171450">
              <a:buFontTx/>
              <a:buChar char="-"/>
            </a:pPr>
            <a:r>
              <a:rPr lang="en-US" baseline="0" dirty="0" smtClean="0"/>
              <a:t>For the number of factor mention the </a:t>
            </a:r>
            <a:r>
              <a:rPr lang="en-US" baseline="0" dirty="0" err="1" smtClean="0"/>
              <a:t>nxf</a:t>
            </a:r>
            <a:r>
              <a:rPr lang="en-US" baseline="0" dirty="0" smtClean="0"/>
              <a:t> and </a:t>
            </a:r>
            <a:r>
              <a:rPr lang="en-US" baseline="0" dirty="0" err="1" smtClean="0"/>
              <a:t>mxf</a:t>
            </a:r>
            <a:r>
              <a:rPr lang="en-US" baseline="0" dirty="0" smtClean="0"/>
              <a:t> P and Q matrices from before.</a:t>
            </a:r>
          </a:p>
          <a:p>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26</a:t>
            </a:fld>
            <a:endParaRPr lang="en-US"/>
          </a:p>
        </p:txBody>
      </p:sp>
    </p:spTree>
    <p:extLst>
      <p:ext uri="{BB962C8B-B14F-4D97-AF65-F5344CB8AC3E}">
        <p14:creationId xmlns:p14="http://schemas.microsoft.com/office/powerpoint/2010/main" val="230217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the</a:t>
            </a:r>
            <a:r>
              <a:rPr lang="en-US" baseline="0" dirty="0" smtClean="0"/>
              <a:t> ordering process from the search -&gt; rest. List -&gt; menu -&gt; checkout</a:t>
            </a:r>
          </a:p>
          <a:p>
            <a:r>
              <a:rPr lang="en-US" baseline="0" dirty="0" smtClean="0"/>
              <a:t>Our problem is with the restaurant list page -&gt; as you will see in the next slide.</a:t>
            </a:r>
          </a:p>
          <a:p>
            <a:r>
              <a:rPr lang="en-US" baseline="0" dirty="0" smtClean="0"/>
              <a:t>Also, look out for mystery step @ end of order.</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6</a:t>
            </a:fld>
            <a:endParaRPr lang="en-US"/>
          </a:p>
        </p:txBody>
      </p:sp>
    </p:spTree>
    <p:extLst>
      <p:ext uri="{BB962C8B-B14F-4D97-AF65-F5344CB8AC3E}">
        <p14:creationId xmlns:p14="http://schemas.microsoft.com/office/powerpoint/2010/main" val="163082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How many can go over</a:t>
            </a:r>
            <a:r>
              <a:rPr lang="en-US" baseline="0" dirty="0" smtClean="0"/>
              <a:t> 674 restaurants? How many think they can go over 10?</a:t>
            </a:r>
          </a:p>
          <a:p>
            <a:r>
              <a:rPr lang="en-US" dirty="0" smtClean="0"/>
              <a:t>-- Possible Solutions: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 Improve restaurant list design and user experience (e.g. add more filters) =&gt; we have done a lot of modification</a:t>
            </a:r>
            <a:r>
              <a:rPr lang="en-US" baseline="0" dirty="0" smtClean="0"/>
              <a:t> and improvement on the rest list. There’s not much more to do</a:t>
            </a:r>
            <a:r>
              <a:rPr lang="en-US" dirty="0" smtClean="0"/>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 Show the client a sorted restaurant list (personalized or general)  =&gt; we have done a general sort + basic</a:t>
            </a:r>
            <a:r>
              <a:rPr lang="en-US" baseline="0" dirty="0" smtClean="0"/>
              <a:t> personalization – results were good, but bounce rates are still high.</a:t>
            </a:r>
            <a:endParaRPr lang="en-US" dirty="0" smtClean="0"/>
          </a:p>
          <a:p>
            <a:pPr lvl="1"/>
            <a:endParaRPr lang="en-US" dirty="0" smtClean="0"/>
          </a:p>
          <a:p>
            <a:pPr lvl="1"/>
            <a:r>
              <a:rPr lang="en-US" b="1" i="1" u="sng" dirty="0" smtClean="0"/>
              <a:t>* Skip the restaurant list and present the client with items they are likely to enjoy.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89A55B0-3FA9-4027-841C-1C7A0C943B13}" type="slidenum">
              <a:rPr lang="en-US" smtClean="0"/>
              <a:t>7</a:t>
            </a:fld>
            <a:endParaRPr lang="en-US"/>
          </a:p>
        </p:txBody>
      </p:sp>
    </p:spTree>
    <p:extLst>
      <p:ext uri="{BB962C8B-B14F-4D97-AF65-F5344CB8AC3E}">
        <p14:creationId xmlns:p14="http://schemas.microsoft.com/office/powerpoint/2010/main" val="413943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Considering the possible</a:t>
            </a:r>
            <a:r>
              <a:rPr lang="en-US" baseline="0" dirty="0" smtClean="0"/>
              <a:t> solutions, it might be beneficial to think about our clientele….</a:t>
            </a:r>
          </a:p>
          <a:p>
            <a:r>
              <a:rPr lang="en-US" baseline="0" dirty="0" smtClean="0"/>
              <a:t>OUR CLIENTS ARE LAZY!</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8</a:t>
            </a:fld>
            <a:endParaRPr lang="en-US"/>
          </a:p>
        </p:txBody>
      </p:sp>
    </p:spTree>
    <p:extLst>
      <p:ext uri="{BB962C8B-B14F-4D97-AF65-F5344CB8AC3E}">
        <p14:creationId xmlns:p14="http://schemas.microsoft.com/office/powerpoint/2010/main" val="336551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Maybe talk a</a:t>
            </a:r>
            <a:r>
              <a:rPr lang="en-US" baseline="0" dirty="0" smtClean="0"/>
              <a:t> little about the what am I </a:t>
            </a:r>
            <a:r>
              <a:rPr lang="en-US" baseline="0" dirty="0" err="1" smtClean="0"/>
              <a:t>gonna</a:t>
            </a:r>
            <a:r>
              <a:rPr lang="en-US" baseline="0" dirty="0" smtClean="0"/>
              <a:t> eat tonight? If I show you pictures of food – and you see something you like -&gt; would that trigger something? We believe (and shown) it does.</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10</a:t>
            </a:fld>
            <a:endParaRPr lang="en-US"/>
          </a:p>
        </p:txBody>
      </p:sp>
    </p:spTree>
    <p:extLst>
      <p:ext uri="{BB962C8B-B14F-4D97-AF65-F5344CB8AC3E}">
        <p14:creationId xmlns:p14="http://schemas.microsoft.com/office/powerpoint/2010/main" val="107427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Current design and UI of what’s good on iPhone</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11</a:t>
            </a:fld>
            <a:endParaRPr lang="en-US"/>
          </a:p>
        </p:txBody>
      </p:sp>
    </p:spTree>
    <p:extLst>
      <p:ext uri="{BB962C8B-B14F-4D97-AF65-F5344CB8AC3E}">
        <p14:creationId xmlns:p14="http://schemas.microsoft.com/office/powerpoint/2010/main" val="391593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Co-founder…</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12</a:t>
            </a:fld>
            <a:endParaRPr lang="en-US"/>
          </a:p>
        </p:txBody>
      </p:sp>
    </p:spTree>
    <p:extLst>
      <p:ext uri="{BB962C8B-B14F-4D97-AF65-F5344CB8AC3E}">
        <p14:creationId xmlns:p14="http://schemas.microsoft.com/office/powerpoint/2010/main" val="2811903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Initial </a:t>
            </a:r>
            <a:r>
              <a:rPr lang="en-US" baseline="0" dirty="0" err="1" smtClean="0"/>
              <a:t>algo</a:t>
            </a:r>
            <a:r>
              <a:rPr lang="en-US" baseline="0" dirty="0" smtClean="0"/>
              <a:t> exists since June but it isn’t all that great…. </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13</a:t>
            </a:fld>
            <a:endParaRPr lang="en-US"/>
          </a:p>
        </p:txBody>
      </p:sp>
    </p:spTree>
    <p:extLst>
      <p:ext uri="{BB962C8B-B14F-4D97-AF65-F5344CB8AC3E}">
        <p14:creationId xmlns:p14="http://schemas.microsoft.com/office/powerpoint/2010/main" val="3077619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top client is a client</a:t>
            </a:r>
            <a:r>
              <a:rPr lang="en-US" baseline="0" dirty="0" smtClean="0"/>
              <a:t> with &gt; 50 orders in a desired timeframe.</a:t>
            </a:r>
          </a:p>
          <a:p>
            <a:r>
              <a:rPr lang="en-US" baseline="0" dirty="0" smtClean="0"/>
              <a:t>Notice that the mass of users is around downtown (expected), so we might expect recommendations from this model to be better around the mass of users (due to delivery segmentation) than in the far west of the city.</a:t>
            </a:r>
            <a:endParaRPr lang="en-US" dirty="0"/>
          </a:p>
        </p:txBody>
      </p:sp>
      <p:sp>
        <p:nvSpPr>
          <p:cNvPr id="4" name="Slide Number Placeholder 3"/>
          <p:cNvSpPr>
            <a:spLocks noGrp="1"/>
          </p:cNvSpPr>
          <p:nvPr>
            <p:ph type="sldNum" sz="quarter" idx="10"/>
          </p:nvPr>
        </p:nvSpPr>
        <p:spPr/>
        <p:txBody>
          <a:bodyPr/>
          <a:lstStyle/>
          <a:p>
            <a:fld id="{E89A55B0-3FA9-4027-841C-1C7A0C943B13}" type="slidenum">
              <a:rPr lang="en-US" smtClean="0"/>
              <a:t>15</a:t>
            </a:fld>
            <a:endParaRPr lang="en-US"/>
          </a:p>
        </p:txBody>
      </p:sp>
    </p:spTree>
    <p:extLst>
      <p:ext uri="{BB962C8B-B14F-4D97-AF65-F5344CB8AC3E}">
        <p14:creationId xmlns:p14="http://schemas.microsoft.com/office/powerpoint/2010/main" val="200481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23135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419566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5193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396540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59710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22686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4243031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878530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427220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DFEE52-732F-45B0-A068-51A9A43CA763}" type="datetimeFigureOut">
              <a:rPr lang="en-US" smtClean="0"/>
              <a:t>12/14/2014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219084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DFEE52-732F-45B0-A068-51A9A43CA763}" type="datetimeFigureOut">
              <a:rPr lang="en-US" smtClean="0"/>
              <a:t>12/14/2014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167143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DFEE52-732F-45B0-A068-51A9A43CA763}" type="datetimeFigureOut">
              <a:rPr lang="en-US" smtClean="0"/>
              <a:t>12/14/2014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3608684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DFEE52-732F-45B0-A068-51A9A43CA763}" type="datetimeFigureOut">
              <a:rPr lang="en-US" smtClean="0"/>
              <a:t>12/14/2014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3893800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FEE52-732F-45B0-A068-51A9A43CA763}" type="datetimeFigureOut">
              <a:rPr lang="en-US" smtClean="0"/>
              <a:t>12/14/2014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437885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DFEE52-732F-45B0-A068-51A9A43CA763}" type="datetimeFigureOut">
              <a:rPr lang="en-US" smtClean="0"/>
              <a:t>12/14/2014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312748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DFEE52-732F-45B0-A068-51A9A43CA763}" type="datetimeFigureOut">
              <a:rPr lang="en-US" smtClean="0"/>
              <a:t>12/14/2014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806E2-EBA5-4797-8DC4-AC0306D6FCB1}" type="slidenum">
              <a:rPr lang="en-US" smtClean="0"/>
              <a:t>‹#›</a:t>
            </a:fld>
            <a:endParaRPr lang="en-US"/>
          </a:p>
        </p:txBody>
      </p:sp>
    </p:spTree>
    <p:extLst>
      <p:ext uri="{BB962C8B-B14F-4D97-AF65-F5344CB8AC3E}">
        <p14:creationId xmlns:p14="http://schemas.microsoft.com/office/powerpoint/2010/main" val="867852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t="-17000" b="-17000"/>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DFEE52-732F-45B0-A068-51A9A43CA763}" type="datetimeFigureOut">
              <a:rPr lang="en-US" smtClean="0"/>
              <a:t>12/14/2014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07806E2-EBA5-4797-8DC4-AC0306D6FCB1}" type="slidenum">
              <a:rPr lang="en-US" smtClean="0"/>
              <a:t>‹#›</a:t>
            </a:fld>
            <a:endParaRPr lang="en-US"/>
          </a:p>
        </p:txBody>
      </p:sp>
    </p:spTree>
    <p:extLst>
      <p:ext uri="{BB962C8B-B14F-4D97-AF65-F5344CB8AC3E}">
        <p14:creationId xmlns:p14="http://schemas.microsoft.com/office/powerpoint/2010/main" val="155689716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blog.eat24hours.com/eat24-creates-algorithm-taco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homepage.ntu.edu.tw/~ckuan/pdf/et01/et_Ch4.pdf" TargetMode="External"/><Relationship Id="rId5" Type="http://schemas.openxmlformats.org/officeDocument/2006/relationships/image" Target="../media/image30.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ugra.github.io/work/notes/2014-04-19/alternating-least-squares-method-for-collaborative-filter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www.t0m.xyz/DAT10/recommen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blog.eat24.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youtube.com/watch?v=8dagBE7s8FU"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6CoSU726nDE" TargetMode="External"/><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812800"/>
            <a:ext cx="7766936" cy="2355338"/>
          </a:xfrm>
        </p:spPr>
        <p:txBody>
          <a:bodyPr>
            <a:normAutofit fontScale="90000"/>
          </a:bodyPr>
          <a:lstStyle/>
          <a:p>
            <a:pPr algn="ctr"/>
            <a:r>
              <a:rPr lang="en-US" dirty="0" smtClean="0"/>
              <a:t>What’s Good –</a:t>
            </a:r>
            <a:br>
              <a:rPr lang="en-US" dirty="0" smtClean="0"/>
            </a:br>
            <a:r>
              <a:rPr lang="en-US" dirty="0" smtClean="0"/>
              <a:t>Item Recommendation System</a:t>
            </a:r>
            <a:endParaRPr lang="en-US" dirty="0"/>
          </a:p>
        </p:txBody>
      </p:sp>
      <p:sp>
        <p:nvSpPr>
          <p:cNvPr id="3" name="Subtitle 2"/>
          <p:cNvSpPr>
            <a:spLocks noGrp="1"/>
          </p:cNvSpPr>
          <p:nvPr>
            <p:ph type="subTitle" idx="1"/>
          </p:nvPr>
        </p:nvSpPr>
        <p:spPr>
          <a:xfrm>
            <a:off x="2212532" y="3411006"/>
            <a:ext cx="7766936" cy="1096899"/>
          </a:xfrm>
        </p:spPr>
        <p:txBody>
          <a:bodyPr/>
          <a:lstStyle/>
          <a:p>
            <a:pPr algn="ctr">
              <a:lnSpc>
                <a:spcPct val="100000"/>
              </a:lnSpc>
              <a:spcBef>
                <a:spcPts val="0"/>
              </a:spcBef>
            </a:pPr>
            <a:endParaRPr lang="en-US" dirty="0" smtClean="0"/>
          </a:p>
          <a:p>
            <a:pPr algn="ctr">
              <a:lnSpc>
                <a:spcPct val="100000"/>
              </a:lnSpc>
              <a:spcBef>
                <a:spcPts val="0"/>
              </a:spcBef>
            </a:pPr>
            <a:r>
              <a:rPr lang="en-US" dirty="0" smtClean="0"/>
              <a:t>General Assembly – DAT 10</a:t>
            </a:r>
          </a:p>
          <a:p>
            <a:pPr algn="ctr">
              <a:lnSpc>
                <a:spcPct val="100000"/>
              </a:lnSpc>
              <a:spcBef>
                <a:spcPts val="0"/>
              </a:spcBef>
            </a:pPr>
            <a:r>
              <a:rPr lang="en-US" dirty="0" smtClean="0"/>
              <a:t>Presented by: Tom </a:t>
            </a:r>
            <a:r>
              <a:rPr lang="en-US" dirty="0" err="1" smtClean="0"/>
              <a:t>Harel</a:t>
            </a:r>
            <a:r>
              <a:rPr lang="en-US" dirty="0"/>
              <a:t> </a:t>
            </a:r>
            <a:r>
              <a:rPr lang="en-US" dirty="0" smtClean="0"/>
              <a:t>– Data Scientist @ EAT24</a:t>
            </a:r>
            <a:endParaRPr lang="en-US" dirty="0"/>
          </a:p>
        </p:txBody>
      </p:sp>
      <p:grpSp>
        <p:nvGrpSpPr>
          <p:cNvPr id="17" name="Group 16"/>
          <p:cNvGrpSpPr/>
          <p:nvPr/>
        </p:nvGrpSpPr>
        <p:grpSpPr>
          <a:xfrm>
            <a:off x="2788850" y="4742806"/>
            <a:ext cx="6614300" cy="1792469"/>
            <a:chOff x="2832971" y="4823831"/>
            <a:chExt cx="6614300" cy="1792469"/>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971" y="4823831"/>
              <a:ext cx="1774722" cy="1792469"/>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682" y="5190440"/>
              <a:ext cx="4075589" cy="1048314"/>
            </a:xfrm>
            <a:prstGeom prst="rect">
              <a:avLst/>
            </a:prstGeom>
          </p:spPr>
        </p:pic>
      </p:grpSp>
    </p:spTree>
    <p:extLst>
      <p:ext uri="{BB962C8B-B14F-4D97-AF65-F5344CB8AC3E}">
        <p14:creationId xmlns:p14="http://schemas.microsoft.com/office/powerpoint/2010/main" val="3963585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841094"/>
            <a:ext cx="8596668" cy="1320800"/>
          </a:xfrm>
        </p:spPr>
        <p:txBody>
          <a:bodyPr/>
          <a:lstStyle/>
          <a:p>
            <a:pPr algn="ctr"/>
            <a:r>
              <a:rPr lang="en-US" dirty="0" smtClean="0"/>
              <a:t>What’s Good</a:t>
            </a:r>
            <a:endParaRPr lang="en-US" dirty="0"/>
          </a:p>
        </p:txBody>
      </p:sp>
      <p:sp>
        <p:nvSpPr>
          <p:cNvPr id="3" name="Content Placeholder 2"/>
          <p:cNvSpPr>
            <a:spLocks noGrp="1"/>
          </p:cNvSpPr>
          <p:nvPr>
            <p:ph idx="1"/>
          </p:nvPr>
        </p:nvSpPr>
        <p:spPr>
          <a:xfrm>
            <a:off x="1552787" y="1640521"/>
            <a:ext cx="9086426" cy="3880773"/>
          </a:xfrm>
        </p:spPr>
        <p:txBody>
          <a:bodyPr>
            <a:normAutofit/>
          </a:bodyPr>
          <a:lstStyle/>
          <a:p>
            <a:r>
              <a:rPr lang="en-US" dirty="0" smtClean="0"/>
              <a:t>We acknowledged the problem of drop rates in the Restaurant List section, and decided to pursue a new product that will allow clients to directly interact with the best dishes around them, avoiding the previous requirement of choosing the restaurant first.</a:t>
            </a:r>
          </a:p>
          <a:p>
            <a:r>
              <a:rPr lang="en-US" dirty="0" smtClean="0"/>
              <a:t>Also, we wanted to help our clients, who deal with one of the most difficult questions man has ever pondered – “What am I </a:t>
            </a:r>
            <a:r>
              <a:rPr lang="en-US" dirty="0" err="1" smtClean="0"/>
              <a:t>gonna</a:t>
            </a:r>
            <a:r>
              <a:rPr lang="en-US" dirty="0" smtClean="0"/>
              <a:t> eat tonight?”. Everyone has felt the frustration of not knowing what they REALLY want.</a:t>
            </a:r>
          </a:p>
          <a:p>
            <a:r>
              <a:rPr lang="en-US" dirty="0" smtClean="0"/>
              <a:t>That’s why </a:t>
            </a:r>
            <a:r>
              <a:rPr lang="en-US" dirty="0"/>
              <a:t>w</a:t>
            </a:r>
            <a:r>
              <a:rPr lang="en-US" dirty="0" smtClean="0"/>
              <a:t>e spent a lot of time on research and design and came up with What’s Good, earlier this year.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357" y="4585368"/>
            <a:ext cx="3781287" cy="1978423"/>
          </a:xfrm>
          <a:prstGeom prst="rect">
            <a:avLst/>
          </a:prstGeom>
        </p:spPr>
      </p:pic>
    </p:spTree>
    <p:extLst>
      <p:ext uri="{BB962C8B-B14F-4D97-AF65-F5344CB8AC3E}">
        <p14:creationId xmlns:p14="http://schemas.microsoft.com/office/powerpoint/2010/main" val="21649477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What’s Good</a:t>
            </a:r>
            <a:endParaRPr lang="en-US" dirty="0"/>
          </a:p>
        </p:txBody>
      </p:sp>
      <p:grpSp>
        <p:nvGrpSpPr>
          <p:cNvPr id="3" name="Group 2"/>
          <p:cNvGrpSpPr/>
          <p:nvPr/>
        </p:nvGrpSpPr>
        <p:grpSpPr>
          <a:xfrm>
            <a:off x="2582293" y="1435736"/>
            <a:ext cx="7027414" cy="5169408"/>
            <a:chOff x="2778543" y="1435736"/>
            <a:chExt cx="7027414" cy="516940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43" y="1435736"/>
              <a:ext cx="2907792" cy="51694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165" y="1435736"/>
              <a:ext cx="2907792" cy="5169408"/>
            </a:xfrm>
            <a:prstGeom prst="rect">
              <a:avLst/>
            </a:prstGeom>
          </p:spPr>
        </p:pic>
      </p:grpSp>
    </p:spTree>
    <p:extLst>
      <p:ext uri="{BB962C8B-B14F-4D97-AF65-F5344CB8AC3E}">
        <p14:creationId xmlns:p14="http://schemas.microsoft.com/office/powerpoint/2010/main" val="1908137698"/>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What’s Good</a:t>
            </a:r>
            <a:endParaRPr lang="en-US" dirty="0"/>
          </a:p>
        </p:txBody>
      </p:sp>
      <p:sp>
        <p:nvSpPr>
          <p:cNvPr id="3" name="Content Placeholder 2"/>
          <p:cNvSpPr>
            <a:spLocks noGrp="1"/>
          </p:cNvSpPr>
          <p:nvPr>
            <p:ph idx="1"/>
          </p:nvPr>
        </p:nvSpPr>
        <p:spPr>
          <a:xfrm>
            <a:off x="1552787" y="1409027"/>
            <a:ext cx="9086426" cy="3880773"/>
          </a:xfrm>
        </p:spPr>
        <p:txBody>
          <a:bodyPr>
            <a:normAutofit/>
          </a:bodyPr>
          <a:lstStyle/>
          <a:p>
            <a:r>
              <a:rPr lang="en-US" dirty="0" smtClean="0"/>
              <a:t>This feature has proven itself to be likeable amongst users and to have good conversion rates, comparable to our normal ordering flow.</a:t>
            </a:r>
          </a:p>
          <a:p>
            <a:pPr lvl="1"/>
            <a:r>
              <a:rPr lang="en-US" dirty="0" smtClean="0"/>
              <a:t>But, we can do better! Our current algorithm is very limited and does a lot of aggregations.</a:t>
            </a:r>
          </a:p>
          <a:p>
            <a:endParaRPr lang="en-US" sz="1200" dirty="0" smtClean="0"/>
          </a:p>
          <a:p>
            <a:r>
              <a:rPr lang="en-US" dirty="0" smtClean="0"/>
              <a:t>Hence we want to venture into </a:t>
            </a:r>
            <a:r>
              <a:rPr lang="en-US" u="sng" dirty="0" smtClean="0"/>
              <a:t>Personalized</a:t>
            </a:r>
            <a:r>
              <a:rPr lang="en-US" dirty="0" smtClean="0"/>
              <a:t> Recommendation Systems…</a:t>
            </a:r>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675" y="3601451"/>
            <a:ext cx="2914650" cy="2914650"/>
          </a:xfrm>
          <a:prstGeom prst="rect">
            <a:avLst/>
          </a:prstGeom>
        </p:spPr>
      </p:pic>
    </p:spTree>
    <p:extLst>
      <p:ext uri="{BB962C8B-B14F-4D97-AF65-F5344CB8AC3E}">
        <p14:creationId xmlns:p14="http://schemas.microsoft.com/office/powerpoint/2010/main" val="6595182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Recommendation Systems</a:t>
            </a:r>
            <a:endParaRPr lang="en-US" dirty="0"/>
          </a:p>
        </p:txBody>
      </p:sp>
      <p:sp>
        <p:nvSpPr>
          <p:cNvPr id="3" name="Content Placeholder 2"/>
          <p:cNvSpPr>
            <a:spLocks noGrp="1"/>
          </p:cNvSpPr>
          <p:nvPr>
            <p:ph idx="1"/>
          </p:nvPr>
        </p:nvSpPr>
        <p:spPr>
          <a:xfrm>
            <a:off x="1797666" y="1371601"/>
            <a:ext cx="8596668" cy="4669762"/>
          </a:xfrm>
        </p:spPr>
        <p:txBody>
          <a:bodyPr/>
          <a:lstStyle/>
          <a:p>
            <a:r>
              <a:rPr lang="en-US" dirty="0" smtClean="0"/>
              <a:t>Generally speaking, the goal of the recommendation system is to estimate the rating a user will give an item they have not rated before.</a:t>
            </a:r>
          </a:p>
          <a:p>
            <a:r>
              <a:rPr lang="en-US" dirty="0" smtClean="0"/>
              <a:t>This is accomplished by using previous client-item interactions (such as purchases, explicit rating, etc.) and some sort of fancy mathematical model.</a:t>
            </a:r>
            <a:endParaRPr lang="en-US" dirty="0"/>
          </a:p>
        </p:txBody>
      </p:sp>
      <p:sp>
        <p:nvSpPr>
          <p:cNvPr id="4" name="TextBox 3"/>
          <p:cNvSpPr txBox="1"/>
          <p:nvPr/>
        </p:nvSpPr>
        <p:spPr>
          <a:xfrm>
            <a:off x="677334" y="6495587"/>
            <a:ext cx="6858000" cy="307777"/>
          </a:xfrm>
          <a:prstGeom prst="rect">
            <a:avLst/>
          </a:prstGeom>
          <a:noFill/>
        </p:spPr>
        <p:txBody>
          <a:bodyPr wrap="square" rtlCol="0">
            <a:spAutoFit/>
          </a:bodyPr>
          <a:lstStyle/>
          <a:p>
            <a:r>
              <a:rPr lang="en-US" sz="1400" dirty="0" smtClean="0"/>
              <a:t>Source: </a:t>
            </a:r>
            <a:r>
              <a:rPr lang="en-US" sz="1400" dirty="0" smtClean="0">
                <a:hlinkClick r:id="rId3"/>
              </a:rPr>
              <a:t>http://blog.eat24hours.com/eat24-creates-algorithm-tacos/</a:t>
            </a:r>
            <a:r>
              <a:rPr lang="en-US" sz="1400" dirty="0" smtClean="0"/>
              <a:t> </a:t>
            </a:r>
            <a:endParaRPr lang="en-US" sz="1400" dirty="0"/>
          </a:p>
        </p:txBody>
      </p:sp>
      <p:pic>
        <p:nvPicPr>
          <p:cNvPr id="5" name="Picture 4"/>
          <p:cNvPicPr>
            <a:picLocks noChangeAspect="1"/>
          </p:cNvPicPr>
          <p:nvPr/>
        </p:nvPicPr>
        <p:blipFill>
          <a:blip r:embed="rId4"/>
          <a:stretch>
            <a:fillRect/>
          </a:stretch>
        </p:blipFill>
        <p:spPr>
          <a:xfrm>
            <a:off x="1207342" y="3257606"/>
            <a:ext cx="5374323" cy="30108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582" y="3257605"/>
            <a:ext cx="3031076" cy="3010869"/>
          </a:xfrm>
          <a:prstGeom prst="rect">
            <a:avLst/>
          </a:prstGeom>
        </p:spPr>
      </p:pic>
      <p:sp>
        <p:nvSpPr>
          <p:cNvPr id="7" name="TextBox 6"/>
          <p:cNvSpPr txBox="1"/>
          <p:nvPr/>
        </p:nvSpPr>
        <p:spPr>
          <a:xfrm>
            <a:off x="6932343" y="4409096"/>
            <a:ext cx="670560" cy="707886"/>
          </a:xfrm>
          <a:prstGeom prst="rect">
            <a:avLst/>
          </a:prstGeom>
          <a:noFill/>
        </p:spPr>
        <p:txBody>
          <a:bodyPr wrap="square" rtlCol="0">
            <a:spAutoFit/>
          </a:bodyPr>
          <a:lstStyle/>
          <a:p>
            <a:pPr algn="ctr"/>
            <a:r>
              <a:rPr lang="en-US" sz="4000" dirty="0" smtClean="0"/>
              <a:t>…</a:t>
            </a:r>
            <a:endParaRPr lang="en-US" sz="4000" dirty="0"/>
          </a:p>
        </p:txBody>
      </p:sp>
    </p:spTree>
    <p:extLst>
      <p:ext uri="{BB962C8B-B14F-4D97-AF65-F5344CB8AC3E}">
        <p14:creationId xmlns:p14="http://schemas.microsoft.com/office/powerpoint/2010/main" val="32736631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235182"/>
            <a:ext cx="7766936" cy="1646302"/>
          </a:xfrm>
        </p:spPr>
        <p:txBody>
          <a:bodyPr>
            <a:normAutofit fontScale="90000"/>
          </a:bodyPr>
          <a:lstStyle/>
          <a:p>
            <a:pPr algn="ctr"/>
            <a:r>
              <a:rPr lang="en-US" dirty="0" smtClean="0"/>
              <a:t>GA Final Project Specifics</a:t>
            </a:r>
            <a:endParaRPr lang="en-US" dirty="0"/>
          </a:p>
        </p:txBody>
      </p:sp>
      <p:grpSp>
        <p:nvGrpSpPr>
          <p:cNvPr id="10" name="Group 9"/>
          <p:cNvGrpSpPr/>
          <p:nvPr/>
        </p:nvGrpSpPr>
        <p:grpSpPr>
          <a:xfrm>
            <a:off x="1652025" y="2461849"/>
            <a:ext cx="8887950" cy="2272819"/>
            <a:chOff x="1786656" y="2519723"/>
            <a:chExt cx="8887950" cy="2272819"/>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9133" y="3224495"/>
              <a:ext cx="1135217" cy="10538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511" y="3033911"/>
              <a:ext cx="4838095" cy="124444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656" y="2519723"/>
              <a:ext cx="2250316" cy="2272819"/>
            </a:xfrm>
            <a:prstGeom prst="rect">
              <a:avLst/>
            </a:prstGeom>
          </p:spPr>
        </p:pic>
      </p:grpSp>
    </p:spTree>
    <p:extLst>
      <p:ext uri="{BB962C8B-B14F-4D97-AF65-F5344CB8AC3E}">
        <p14:creationId xmlns:p14="http://schemas.microsoft.com/office/powerpoint/2010/main" val="223338531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GA Final Project – SF Sample</a:t>
            </a:r>
            <a:endParaRPr lang="en-US" dirty="0"/>
          </a:p>
        </p:txBody>
      </p:sp>
      <p:sp>
        <p:nvSpPr>
          <p:cNvPr id="3" name="Content Placeholder 2"/>
          <p:cNvSpPr>
            <a:spLocks noGrp="1"/>
          </p:cNvSpPr>
          <p:nvPr>
            <p:ph idx="1"/>
          </p:nvPr>
        </p:nvSpPr>
        <p:spPr>
          <a:xfrm>
            <a:off x="1797666" y="1475624"/>
            <a:ext cx="8596668" cy="3880773"/>
          </a:xfrm>
        </p:spPr>
        <p:txBody>
          <a:bodyPr/>
          <a:lstStyle/>
          <a:p>
            <a:r>
              <a:rPr lang="en-US" dirty="0" smtClean="0"/>
              <a:t>For this project I took a random sample of EAT24’s top San Francisco clients’ order history in the last 6 months.</a:t>
            </a:r>
          </a:p>
          <a:p>
            <a:r>
              <a:rPr lang="en-US" dirty="0" smtClean="0"/>
              <a:t>The sample includes a total of 250 clients and 14,429 items.</a:t>
            </a:r>
          </a:p>
        </p:txBody>
      </p:sp>
      <p:pic>
        <p:nvPicPr>
          <p:cNvPr id="7" name="Picture 6"/>
          <p:cNvPicPr>
            <a:picLocks noChangeAspect="1"/>
          </p:cNvPicPr>
          <p:nvPr/>
        </p:nvPicPr>
        <p:blipFill>
          <a:blip r:embed="rId3"/>
          <a:stretch>
            <a:fillRect/>
          </a:stretch>
        </p:blipFill>
        <p:spPr>
          <a:xfrm>
            <a:off x="3467516" y="2750125"/>
            <a:ext cx="4773659" cy="3825075"/>
          </a:xfrm>
          <a:prstGeom prst="rect">
            <a:avLst/>
          </a:prstGeom>
        </p:spPr>
      </p:pic>
      <p:sp>
        <p:nvSpPr>
          <p:cNvPr id="8" name="TextBox 7"/>
          <p:cNvSpPr txBox="1"/>
          <p:nvPr/>
        </p:nvSpPr>
        <p:spPr>
          <a:xfrm>
            <a:off x="5197761" y="6275317"/>
            <a:ext cx="3474720" cy="369332"/>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rPr>
              <a:t>Sample Client Locations</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596380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a:t>GA Final Project – Data</a:t>
            </a:r>
          </a:p>
        </p:txBody>
      </p:sp>
      <p:sp>
        <p:nvSpPr>
          <p:cNvPr id="3" name="Content Placeholder 2"/>
          <p:cNvSpPr>
            <a:spLocks noGrp="1"/>
          </p:cNvSpPr>
          <p:nvPr>
            <p:ph idx="1"/>
          </p:nvPr>
        </p:nvSpPr>
        <p:spPr>
          <a:xfrm>
            <a:off x="1797666" y="1378269"/>
            <a:ext cx="8596668" cy="3880773"/>
          </a:xfrm>
        </p:spPr>
        <p:txBody>
          <a:bodyPr/>
          <a:lstStyle/>
          <a:p>
            <a:r>
              <a:rPr lang="en-US" dirty="0" smtClean="0"/>
              <a:t>We keep track of our users (</a:t>
            </a:r>
            <a:r>
              <a:rPr lang="en-US" u="sng" dirty="0" smtClean="0"/>
              <a:t>not in the creepy way</a:t>
            </a:r>
            <a:r>
              <a:rPr lang="en-US" dirty="0" smtClean="0"/>
              <a:t>) and know a lot of user-item interactions. The most important of which is, of course, purchase. Other interactions we track are views, comments, explicit (binary) rating, and textual feedback.</a:t>
            </a:r>
          </a:p>
          <a:p>
            <a:endParaRPr lang="en-US" dirty="0" smtClean="0"/>
          </a:p>
          <a:p>
            <a:r>
              <a:rPr lang="en-US" dirty="0" smtClean="0"/>
              <a:t>For the purposes of this project I will use only purchases for the user-item interactions, such that my observed dataset is a sparse matrix of clients and items, filled with binary elements. Something like: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2612" y="4404807"/>
            <a:ext cx="1820250" cy="16253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866450916"/>
              </p:ext>
            </p:extLst>
          </p:nvPr>
        </p:nvGraphicFramePr>
        <p:xfrm>
          <a:off x="1189616" y="4426532"/>
          <a:ext cx="7520981" cy="1541120"/>
        </p:xfrm>
        <a:graphic>
          <a:graphicData uri="http://schemas.openxmlformats.org/drawingml/2006/table">
            <a:tbl>
              <a:tblPr>
                <a:tableStyleId>{5C22544A-7EE6-4342-B048-85BDC9FD1C3A}</a:tableStyleId>
              </a:tblPr>
              <a:tblGrid>
                <a:gridCol w="1674713"/>
                <a:gridCol w="1461567"/>
                <a:gridCol w="1461567"/>
                <a:gridCol w="1461567"/>
                <a:gridCol w="1461567"/>
              </a:tblGrid>
              <a:tr h="385280">
                <a:tc>
                  <a:txBody>
                    <a:bodyPr/>
                    <a:lstStyle/>
                    <a:p>
                      <a:pPr algn="ctr" fontAlgn="b"/>
                      <a:r>
                        <a:rPr lang="en-US" sz="2300" u="none" strike="noStrike" dirty="0">
                          <a:solidFill>
                            <a:schemeClr val="tx1"/>
                          </a:solidFill>
                          <a:effectLst/>
                        </a:rPr>
                        <a:t>User / Item</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solidFill>
                            <a:schemeClr val="tx1"/>
                          </a:solidFill>
                          <a:effectLst/>
                        </a:rPr>
                        <a:t>i1</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solidFill>
                            <a:schemeClr val="tx1"/>
                          </a:solidFill>
                          <a:effectLst/>
                        </a:rPr>
                        <a:t>i2</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solidFill>
                            <a:schemeClr val="tx1"/>
                          </a:solidFill>
                          <a:effectLst/>
                        </a:rPr>
                        <a:t>i3</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solidFill>
                            <a:schemeClr val="tx1"/>
                          </a:solidFill>
                          <a:effectLst/>
                        </a:rPr>
                        <a:t>i4</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r>
              <a:tr h="385280">
                <a:tc>
                  <a:txBody>
                    <a:bodyPr/>
                    <a:lstStyle/>
                    <a:p>
                      <a:pPr algn="ctr" fontAlgn="b"/>
                      <a:r>
                        <a:rPr lang="en-US" sz="2300" u="none" strike="noStrike" dirty="0">
                          <a:solidFill>
                            <a:schemeClr val="tx1"/>
                          </a:solidFill>
                          <a:effectLst/>
                        </a:rPr>
                        <a:t>u1</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effectLst/>
                        </a:rPr>
                        <a:t>1</a:t>
                      </a:r>
                      <a:endParaRPr lang="en-US" sz="2300" b="0" i="0" u="none" strike="noStrike" dirty="0">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a:effectLst/>
                        </a:rPr>
                        <a:t>0</a:t>
                      </a:r>
                      <a:endParaRPr lang="en-US" sz="2300" b="0" i="0" u="none" strike="noStrike">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a:effectLst/>
                        </a:rPr>
                        <a:t>0</a:t>
                      </a:r>
                      <a:endParaRPr lang="en-US" sz="2300" b="0" i="0" u="none" strike="noStrike">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a:effectLst/>
                        </a:rPr>
                        <a:t>1</a:t>
                      </a:r>
                      <a:endParaRPr lang="en-US" sz="2300" b="0" i="0" u="none" strike="noStrike">
                        <a:solidFill>
                          <a:srgbClr val="000000"/>
                        </a:solidFill>
                        <a:effectLst/>
                        <a:latin typeface="Calibri" panose="020F0502020204030204" pitchFamily="34" charset="0"/>
                      </a:endParaRPr>
                    </a:p>
                  </a:txBody>
                  <a:tcPr marL="16053" marR="16053" marT="16053" marB="0" anchor="b"/>
                </a:tc>
              </a:tr>
              <a:tr h="385280">
                <a:tc>
                  <a:txBody>
                    <a:bodyPr/>
                    <a:lstStyle/>
                    <a:p>
                      <a:pPr algn="ctr" fontAlgn="b"/>
                      <a:r>
                        <a:rPr lang="en-US" sz="2300" u="none" strike="noStrike" dirty="0">
                          <a:solidFill>
                            <a:schemeClr val="tx1"/>
                          </a:solidFill>
                          <a:effectLst/>
                        </a:rPr>
                        <a:t>u2</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a:effectLst/>
                        </a:rPr>
                        <a:t>1</a:t>
                      </a:r>
                      <a:endParaRPr lang="en-US" sz="2300" b="0" i="0" u="none" strike="noStrike">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dirty="0">
                          <a:effectLst/>
                        </a:rPr>
                        <a:t>1</a:t>
                      </a:r>
                      <a:endParaRPr lang="en-US" sz="2300" b="0" i="0" u="none" strike="noStrike" dirty="0">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a:effectLst/>
                        </a:rPr>
                        <a:t>0</a:t>
                      </a:r>
                      <a:endParaRPr lang="en-US" sz="2300" b="0" i="0" u="none" strike="noStrike">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dirty="0">
                          <a:effectLst/>
                        </a:rPr>
                        <a:t>0</a:t>
                      </a:r>
                      <a:endParaRPr lang="en-US" sz="2300" b="0" i="0" u="none" strike="noStrike" dirty="0">
                        <a:solidFill>
                          <a:srgbClr val="000000"/>
                        </a:solidFill>
                        <a:effectLst/>
                        <a:latin typeface="Calibri" panose="020F0502020204030204" pitchFamily="34" charset="0"/>
                      </a:endParaRPr>
                    </a:p>
                  </a:txBody>
                  <a:tcPr marL="16053" marR="16053" marT="16053" marB="0" anchor="b"/>
                </a:tc>
              </a:tr>
              <a:tr h="385280">
                <a:tc>
                  <a:txBody>
                    <a:bodyPr/>
                    <a:lstStyle/>
                    <a:p>
                      <a:pPr algn="ctr" fontAlgn="b"/>
                      <a:r>
                        <a:rPr lang="en-US" sz="2300" u="none" strike="noStrike" dirty="0">
                          <a:solidFill>
                            <a:schemeClr val="tx1"/>
                          </a:solidFill>
                          <a:effectLst/>
                        </a:rPr>
                        <a:t>u3</a:t>
                      </a:r>
                      <a:endParaRPr lang="en-US" sz="2300" b="0" i="0" u="none" strike="noStrike" dirty="0">
                        <a:solidFill>
                          <a:schemeClr val="tx1"/>
                        </a:solidFill>
                        <a:effectLst/>
                        <a:latin typeface="Calibri" panose="020F0502020204030204" pitchFamily="34" charset="0"/>
                      </a:endParaRPr>
                    </a:p>
                  </a:txBody>
                  <a:tcPr marL="16053" marR="16053" marT="16053" marB="0" anchor="b">
                    <a:solidFill>
                      <a:schemeClr val="accent1">
                        <a:lumMod val="50000"/>
                      </a:schemeClr>
                    </a:solidFill>
                  </a:tcPr>
                </a:tc>
                <a:tc>
                  <a:txBody>
                    <a:bodyPr/>
                    <a:lstStyle/>
                    <a:p>
                      <a:pPr algn="ctr" fontAlgn="b"/>
                      <a:r>
                        <a:rPr lang="en-US" sz="2300" u="none" strike="noStrike" dirty="0">
                          <a:effectLst/>
                        </a:rPr>
                        <a:t>0</a:t>
                      </a:r>
                      <a:endParaRPr lang="en-US" sz="2300" b="0" i="0" u="none" strike="noStrike" dirty="0">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a:effectLst/>
                        </a:rPr>
                        <a:t>0</a:t>
                      </a:r>
                      <a:endParaRPr lang="en-US" sz="2300" b="0" i="0" u="none" strike="noStrike">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dirty="0">
                          <a:effectLst/>
                        </a:rPr>
                        <a:t>1</a:t>
                      </a:r>
                      <a:endParaRPr lang="en-US" sz="2300" b="0" i="0" u="none" strike="noStrike" dirty="0">
                        <a:solidFill>
                          <a:srgbClr val="000000"/>
                        </a:solidFill>
                        <a:effectLst/>
                        <a:latin typeface="Calibri" panose="020F0502020204030204" pitchFamily="34" charset="0"/>
                      </a:endParaRPr>
                    </a:p>
                  </a:txBody>
                  <a:tcPr marL="16053" marR="16053" marT="16053" marB="0" anchor="b"/>
                </a:tc>
                <a:tc>
                  <a:txBody>
                    <a:bodyPr/>
                    <a:lstStyle/>
                    <a:p>
                      <a:pPr algn="ctr" fontAlgn="b"/>
                      <a:r>
                        <a:rPr lang="en-US" sz="2300" u="none" strike="noStrike" dirty="0">
                          <a:effectLst/>
                        </a:rPr>
                        <a:t>1</a:t>
                      </a:r>
                      <a:endParaRPr lang="en-US" sz="2300" b="0" i="0" u="none" strike="noStrike" dirty="0">
                        <a:solidFill>
                          <a:srgbClr val="000000"/>
                        </a:solidFill>
                        <a:effectLst/>
                        <a:latin typeface="Calibri" panose="020F0502020204030204" pitchFamily="34" charset="0"/>
                      </a:endParaRPr>
                    </a:p>
                  </a:txBody>
                  <a:tcPr marL="16053" marR="16053" marT="16053" marB="0" anchor="b"/>
                </a:tc>
              </a:tr>
            </a:tbl>
          </a:graphicData>
        </a:graphic>
      </p:graphicFrame>
      <p:cxnSp>
        <p:nvCxnSpPr>
          <p:cNvPr id="7" name="Curved Connector 6"/>
          <p:cNvCxnSpPr/>
          <p:nvPr/>
        </p:nvCxnSpPr>
        <p:spPr>
          <a:xfrm rot="16200000" flipH="1">
            <a:off x="6714824" y="801004"/>
            <a:ext cx="3839215" cy="5076862"/>
          </a:xfrm>
          <a:prstGeom prst="curvedConnector4">
            <a:avLst>
              <a:gd name="adj1" fmla="val -3241"/>
              <a:gd name="adj2" fmla="val 112939"/>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8967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Simple </a:t>
            </a:r>
            <a:r>
              <a:rPr lang="en-US" dirty="0"/>
              <a:t>Model </a:t>
            </a:r>
            <a:r>
              <a:rPr lang="en-US" dirty="0" smtClean="0"/>
              <a:t>Flow Chart</a:t>
            </a:r>
            <a:endParaRPr lang="en-US" dirty="0"/>
          </a:p>
        </p:txBody>
      </p:sp>
      <p:grpSp>
        <p:nvGrpSpPr>
          <p:cNvPr id="3" name="Group 2"/>
          <p:cNvGrpSpPr/>
          <p:nvPr/>
        </p:nvGrpSpPr>
        <p:grpSpPr>
          <a:xfrm>
            <a:off x="2116160" y="1406230"/>
            <a:ext cx="7959681" cy="5357975"/>
            <a:chOff x="1703886" y="1383080"/>
            <a:chExt cx="7959681" cy="5357975"/>
          </a:xfrm>
        </p:grpSpPr>
        <p:grpSp>
          <p:nvGrpSpPr>
            <p:cNvPr id="55" name="Group 54"/>
            <p:cNvGrpSpPr/>
            <p:nvPr/>
          </p:nvGrpSpPr>
          <p:grpSpPr>
            <a:xfrm>
              <a:off x="2590958" y="1431845"/>
              <a:ext cx="1344706" cy="1633063"/>
              <a:chOff x="3079380" y="1358456"/>
              <a:chExt cx="1344706" cy="163306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448" y="1679086"/>
                <a:ext cx="1312433" cy="1312433"/>
              </a:xfrm>
              <a:prstGeom prst="rect">
                <a:avLst/>
              </a:prstGeom>
            </p:spPr>
          </p:pic>
          <p:sp>
            <p:nvSpPr>
              <p:cNvPr id="10" name="TextBox 9"/>
              <p:cNvSpPr txBox="1"/>
              <p:nvPr/>
            </p:nvSpPr>
            <p:spPr>
              <a:xfrm>
                <a:off x="3079380" y="1358456"/>
                <a:ext cx="1344706" cy="369332"/>
              </a:xfrm>
              <a:prstGeom prst="rect">
                <a:avLst/>
              </a:prstGeom>
              <a:noFill/>
            </p:spPr>
            <p:txBody>
              <a:bodyPr wrap="square" rtlCol="0">
                <a:spAutoFit/>
              </a:bodyPr>
              <a:lstStyle/>
              <a:p>
                <a:pPr algn="ctr"/>
                <a:r>
                  <a:rPr lang="en-US" dirty="0" smtClean="0"/>
                  <a:t>Database</a:t>
                </a:r>
                <a:endParaRPr lang="en-US" dirty="0"/>
              </a:p>
            </p:txBody>
          </p:sp>
        </p:grpSp>
        <p:grpSp>
          <p:nvGrpSpPr>
            <p:cNvPr id="54" name="Group 53"/>
            <p:cNvGrpSpPr/>
            <p:nvPr/>
          </p:nvGrpSpPr>
          <p:grpSpPr>
            <a:xfrm>
              <a:off x="1703886" y="2355924"/>
              <a:ext cx="837943" cy="2329465"/>
              <a:chOff x="2065069" y="2073669"/>
              <a:chExt cx="1033754" cy="2971732"/>
            </a:xfrm>
          </p:grpSpPr>
          <p:sp>
            <p:nvSpPr>
              <p:cNvPr id="25" name="Isosceles Triangle 24"/>
              <p:cNvSpPr/>
              <p:nvPr/>
            </p:nvSpPr>
            <p:spPr>
              <a:xfrm rot="5400000">
                <a:off x="2776232" y="2135665"/>
                <a:ext cx="384587" cy="260595"/>
              </a:xfrm>
              <a:prstGeom prst="triangle">
                <a:avLst/>
              </a:prstGeom>
              <a:solidFill>
                <a:srgbClr val="8527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rved Right Arrow 21"/>
              <p:cNvSpPr/>
              <p:nvPr/>
            </p:nvSpPr>
            <p:spPr>
              <a:xfrm>
                <a:off x="2065069" y="2167360"/>
                <a:ext cx="784534" cy="28780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ight Arrow 26"/>
            <p:cNvSpPr/>
            <p:nvPr/>
          </p:nvSpPr>
          <p:spPr>
            <a:xfrm>
              <a:off x="4227507" y="2239605"/>
              <a:ext cx="656143" cy="359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3631455">
              <a:off x="7999971" y="3691212"/>
              <a:ext cx="656143" cy="336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2509460" flipV="1">
              <a:off x="3548738" y="4033267"/>
              <a:ext cx="4234447" cy="41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209904" y="5355135"/>
              <a:ext cx="492360" cy="353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4374396" y="5321895"/>
              <a:ext cx="1809750" cy="1419160"/>
              <a:chOff x="2936237" y="5106698"/>
              <a:chExt cx="1809750" cy="1419160"/>
            </a:xfrm>
          </p:grpSpPr>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237" y="5106698"/>
                <a:ext cx="1809750" cy="1143000"/>
              </a:xfrm>
              <a:prstGeom prst="rect">
                <a:avLst/>
              </a:prstGeom>
            </p:spPr>
          </p:pic>
          <p:sp>
            <p:nvSpPr>
              <p:cNvPr id="43" name="TextBox 42"/>
              <p:cNvSpPr txBox="1"/>
              <p:nvPr/>
            </p:nvSpPr>
            <p:spPr>
              <a:xfrm>
                <a:off x="3174535" y="6156526"/>
                <a:ext cx="1344706" cy="369332"/>
              </a:xfrm>
              <a:prstGeom prst="rect">
                <a:avLst/>
              </a:prstGeom>
              <a:noFill/>
            </p:spPr>
            <p:txBody>
              <a:bodyPr wrap="square" rtlCol="0">
                <a:spAutoFit/>
              </a:bodyPr>
              <a:lstStyle/>
              <a:p>
                <a:pPr algn="ctr"/>
                <a:r>
                  <a:rPr lang="en-US" dirty="0" smtClean="0"/>
                  <a:t>Clients</a:t>
                </a:r>
                <a:endParaRPr lang="en-US" dirty="0"/>
              </a:p>
            </p:txBody>
          </p:sp>
        </p:grpSp>
        <p:grpSp>
          <p:nvGrpSpPr>
            <p:cNvPr id="49" name="Group 48"/>
            <p:cNvGrpSpPr/>
            <p:nvPr/>
          </p:nvGrpSpPr>
          <p:grpSpPr>
            <a:xfrm>
              <a:off x="7666365" y="4362325"/>
              <a:ext cx="1997202" cy="1919139"/>
              <a:chOff x="6381353" y="3920411"/>
              <a:chExt cx="1997202" cy="1919139"/>
            </a:xfrm>
          </p:grpSpPr>
          <p:sp>
            <p:nvSpPr>
              <p:cNvPr id="7" name="TextBox 6"/>
              <p:cNvSpPr txBox="1"/>
              <p:nvPr/>
            </p:nvSpPr>
            <p:spPr>
              <a:xfrm>
                <a:off x="6381353" y="5470218"/>
                <a:ext cx="1997202" cy="369332"/>
              </a:xfrm>
              <a:prstGeom prst="rect">
                <a:avLst/>
              </a:prstGeom>
              <a:noFill/>
            </p:spPr>
            <p:txBody>
              <a:bodyPr wrap="square" rtlCol="0">
                <a:spAutoFit/>
              </a:bodyPr>
              <a:lstStyle/>
              <a:p>
                <a:pPr algn="ctr"/>
                <a:r>
                  <a:rPr lang="en-US" dirty="0" smtClean="0"/>
                  <a:t>Build Predictions</a:t>
                </a:r>
                <a:endParaRPr lang="en-US" dirty="0"/>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3460" y="3920411"/>
                <a:ext cx="1665834" cy="1665834"/>
              </a:xfrm>
              <a:prstGeom prst="rect">
                <a:avLst/>
              </a:prstGeom>
            </p:spPr>
          </p:pic>
        </p:grpSp>
        <p:grpSp>
          <p:nvGrpSpPr>
            <p:cNvPr id="51" name="Group 50"/>
            <p:cNvGrpSpPr/>
            <p:nvPr/>
          </p:nvGrpSpPr>
          <p:grpSpPr>
            <a:xfrm>
              <a:off x="2318151" y="4021145"/>
              <a:ext cx="1890320" cy="1778585"/>
              <a:chOff x="2798504" y="4294372"/>
              <a:chExt cx="1890320" cy="1778585"/>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8504" y="4294372"/>
                <a:ext cx="1890320" cy="1502059"/>
              </a:xfrm>
              <a:prstGeom prst="rect">
                <a:avLst/>
              </a:prstGeom>
            </p:spPr>
          </p:pic>
          <p:sp>
            <p:nvSpPr>
              <p:cNvPr id="50" name="TextBox 49"/>
              <p:cNvSpPr txBox="1"/>
              <p:nvPr/>
            </p:nvSpPr>
            <p:spPr>
              <a:xfrm>
                <a:off x="3114345" y="5703625"/>
                <a:ext cx="1344706" cy="369332"/>
              </a:xfrm>
              <a:prstGeom prst="rect">
                <a:avLst/>
              </a:prstGeom>
              <a:noFill/>
            </p:spPr>
            <p:txBody>
              <a:bodyPr wrap="square" rtlCol="0">
                <a:spAutoFit/>
              </a:bodyPr>
              <a:lstStyle/>
              <a:p>
                <a:pPr algn="ctr"/>
                <a:r>
                  <a:rPr lang="en-US" dirty="0" smtClean="0"/>
                  <a:t>Web Server</a:t>
                </a:r>
                <a:endParaRPr lang="en-US" dirty="0"/>
              </a:p>
            </p:txBody>
          </p:sp>
        </p:grpSp>
        <p:grpSp>
          <p:nvGrpSpPr>
            <p:cNvPr id="53" name="Group 52"/>
            <p:cNvGrpSpPr/>
            <p:nvPr/>
          </p:nvGrpSpPr>
          <p:grpSpPr>
            <a:xfrm>
              <a:off x="5290029" y="1383080"/>
              <a:ext cx="2725891" cy="2548624"/>
              <a:chOff x="6709896" y="1286473"/>
              <a:chExt cx="2725891" cy="2548624"/>
            </a:xfrm>
          </p:grpSpPr>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6396" t="854" r="2667" b="6448"/>
              <a:stretch/>
            </p:blipFill>
            <p:spPr>
              <a:xfrm>
                <a:off x="6709896" y="1286473"/>
                <a:ext cx="2725891" cy="1902293"/>
              </a:xfrm>
              <a:prstGeom prst="rect">
                <a:avLst/>
              </a:prstGeom>
              <a:ln>
                <a:noFill/>
              </a:ln>
              <a:effectLst>
                <a:outerShdw blurRad="190500" algn="tl" rotWithShape="0">
                  <a:srgbClr val="000000">
                    <a:alpha val="70000"/>
                  </a:srgbClr>
                </a:outerShdw>
              </a:effectLst>
            </p:spPr>
          </p:pic>
          <p:sp>
            <p:nvSpPr>
              <p:cNvPr id="52" name="TextBox 51"/>
              <p:cNvSpPr txBox="1"/>
              <p:nvPr/>
            </p:nvSpPr>
            <p:spPr>
              <a:xfrm>
                <a:off x="6895539" y="3188766"/>
                <a:ext cx="2354603" cy="646331"/>
              </a:xfrm>
              <a:prstGeom prst="rect">
                <a:avLst/>
              </a:prstGeom>
              <a:noFill/>
            </p:spPr>
            <p:txBody>
              <a:bodyPr wrap="square" rtlCol="0">
                <a:spAutoFit/>
              </a:bodyPr>
              <a:lstStyle/>
              <a:p>
                <a:pPr algn="ctr"/>
                <a:r>
                  <a:rPr lang="en-US" dirty="0" smtClean="0"/>
                  <a:t>Data Manipulation and Model Training</a:t>
                </a:r>
                <a:endParaRPr lang="en-US" dirty="0"/>
              </a:p>
            </p:txBody>
          </p:sp>
        </p:grpSp>
      </p:grpSp>
    </p:spTree>
    <p:extLst>
      <p:ext uri="{BB962C8B-B14F-4D97-AF65-F5344CB8AC3E}">
        <p14:creationId xmlns:p14="http://schemas.microsoft.com/office/powerpoint/2010/main" val="55639771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Model Selection</a:t>
            </a:r>
            <a:endParaRPr lang="en-US" dirty="0"/>
          </a:p>
        </p:txBody>
      </p:sp>
      <p:sp>
        <p:nvSpPr>
          <p:cNvPr id="3" name="Content Placeholder 2"/>
          <p:cNvSpPr>
            <a:spLocks noGrp="1"/>
          </p:cNvSpPr>
          <p:nvPr>
            <p:ph idx="1"/>
          </p:nvPr>
        </p:nvSpPr>
        <p:spPr>
          <a:xfrm>
            <a:off x="1797666" y="1449389"/>
            <a:ext cx="8596668" cy="3880773"/>
          </a:xfrm>
        </p:spPr>
        <p:txBody>
          <a:bodyPr/>
          <a:lstStyle/>
          <a:p>
            <a:r>
              <a:rPr lang="en-US" dirty="0" smtClean="0"/>
              <a:t>The model of choice for this problem is </a:t>
            </a:r>
            <a:r>
              <a:rPr lang="en-US" i="1" dirty="0" smtClean="0"/>
              <a:t>Model-based Collaborative Filtering.</a:t>
            </a:r>
          </a:p>
          <a:p>
            <a:pPr lvl="1"/>
            <a:r>
              <a:rPr lang="en-US" i="1" u="sng" dirty="0" smtClean="0"/>
              <a:t>Reasoning</a:t>
            </a:r>
            <a:r>
              <a:rPr lang="en-US" i="1" dirty="0" smtClean="0"/>
              <a:t>:</a:t>
            </a:r>
          </a:p>
          <a:p>
            <a:pPr lvl="2"/>
            <a:r>
              <a:rPr lang="en-US" i="1" dirty="0" smtClean="0"/>
              <a:t>We have lots of clients in many (segmented) markets (making the client-item interaction matrix a wide matrix, i.e. more items than clients).</a:t>
            </a:r>
          </a:p>
          <a:p>
            <a:pPr lvl="2"/>
            <a:r>
              <a:rPr lang="en-US" i="1" dirty="0"/>
              <a:t>Our clients interact with a limited amount of </a:t>
            </a:r>
            <a:r>
              <a:rPr lang="en-US" i="1" dirty="0" smtClean="0"/>
              <a:t>items, ruling out Item-based CF.</a:t>
            </a:r>
            <a:endParaRPr lang="en-US" i="1" dirty="0"/>
          </a:p>
          <a:p>
            <a:pPr lvl="2"/>
            <a:r>
              <a:rPr lang="en-US" i="1" dirty="0" smtClean="0"/>
              <a:t>Items don’t map to a very clear feature space, making content-based filtering difficult.</a:t>
            </a:r>
          </a:p>
          <a:p>
            <a:pPr lvl="2"/>
            <a:r>
              <a:rPr lang="en-US" i="1" dirty="0" smtClean="0"/>
              <a:t>That’s what Snoop said.</a:t>
            </a:r>
          </a:p>
          <a:p>
            <a:pPr marL="1371600" lvl="3" indent="0">
              <a:buNone/>
            </a:pPr>
            <a:r>
              <a:rPr lang="en-US" i="1" dirty="0" smtClean="0"/>
              <a:t>(Yes – we asked him.)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521" y="3755038"/>
            <a:ext cx="5042535" cy="2801408"/>
          </a:xfrm>
          <a:prstGeom prst="rect">
            <a:avLst/>
          </a:prstGeom>
        </p:spPr>
      </p:pic>
    </p:spTree>
    <p:extLst>
      <p:ext uri="{BB962C8B-B14F-4D97-AF65-F5344CB8AC3E}">
        <p14:creationId xmlns:p14="http://schemas.microsoft.com/office/powerpoint/2010/main" val="22309242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Model Basics</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797666" y="1449389"/>
                <a:ext cx="8596668" cy="3880773"/>
              </a:xfrm>
            </p:spPr>
            <p:txBody>
              <a:bodyPr numCol="1">
                <a:normAutofit fontScale="85000" lnSpcReduction="20000"/>
              </a:bodyPr>
              <a:lstStyle/>
              <a:p>
                <a:r>
                  <a:rPr lang="en-US" i="1" u="sng" dirty="0" smtClean="0"/>
                  <a:t>Let</a:t>
                </a:r>
                <a:r>
                  <a:rPr lang="en-US" i="1" dirty="0" smtClean="0"/>
                  <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𝑛𝑥𝑚</m:t>
                        </m:r>
                      </m:sub>
                    </m:sSub>
                    <m:r>
                      <a:rPr lang="en-US" i="1">
                        <a:latin typeface="Cambria Math" panose="02040503050406030204" pitchFamily="18" charset="0"/>
                      </a:rPr>
                      <m:t>=</m:t>
                    </m:r>
                  </m:oMath>
                </a14:m>
                <a:r>
                  <a:rPr lang="en-US" i="1" dirty="0" smtClean="0">
                    <a:latin typeface="Cambria Math" panose="02040503050406030204" pitchFamily="18" charset="0"/>
                  </a:rPr>
                  <a:t> Client-Item Matrix (‘n’ clients and ‘m’ items)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𝑛𝑥𝑓</m:t>
                        </m:r>
                      </m:sub>
                    </m:sSub>
                    <m:r>
                      <a:rPr lang="en-US" b="0" i="1" smtClean="0">
                        <a:latin typeface="Cambria Math" panose="02040503050406030204" pitchFamily="18" charset="0"/>
                      </a:rPr>
                      <m:t>=</m:t>
                    </m:r>
                  </m:oMath>
                </a14:m>
                <a:r>
                  <a:rPr lang="en-US" i="1" dirty="0" smtClean="0"/>
                  <a:t> </a:t>
                </a:r>
                <a:r>
                  <a:rPr lang="en-US" i="1" dirty="0" smtClean="0">
                    <a:latin typeface="Cambria Math" panose="02040503050406030204" pitchFamily="18" charset="0"/>
                    <a:ea typeface="Cambria Math" panose="02040503050406030204" pitchFamily="18" charset="0"/>
                  </a:rPr>
                  <a:t>Client-Feautre matrix (‘n’ clients and ‘f’ features)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𝑚</m:t>
                        </m:r>
                        <m:r>
                          <a:rPr lang="en-US" i="1">
                            <a:latin typeface="Cambria Math" panose="02040503050406030204" pitchFamily="18" charset="0"/>
                          </a:rPr>
                          <m:t>𝑥𝑓</m:t>
                        </m:r>
                      </m:sub>
                    </m:sSub>
                    <m:r>
                      <a:rPr lang="en-US" i="1">
                        <a:latin typeface="Cambria Math" panose="02040503050406030204" pitchFamily="18" charset="0"/>
                      </a:rPr>
                      <m:t>=</m:t>
                    </m:r>
                  </m:oMath>
                </a14:m>
                <a:r>
                  <a:rPr lang="en-US" i="1" dirty="0"/>
                  <a:t> </a:t>
                </a:r>
                <a:r>
                  <a:rPr lang="en-US" i="1" dirty="0" smtClean="0">
                    <a:latin typeface="Cambria Math" panose="02040503050406030204" pitchFamily="18" charset="0"/>
                    <a:ea typeface="Cambria Math" panose="02040503050406030204" pitchFamily="18" charset="0"/>
                  </a:rPr>
                  <a:t>Item-Feature matrix (‘m’ items and ‘f’ features)</a:t>
                </a:r>
              </a:p>
              <a:p>
                <a:pPr lvl="1"/>
                <a:r>
                  <a:rPr lang="en-US" i="1" dirty="0" err="1" smtClean="0">
                    <a:latin typeface="Cambria Math" panose="02040503050406030204" pitchFamily="18" charset="0"/>
                    <a:ea typeface="Cambria Math" panose="02040503050406030204" pitchFamily="18" charset="0"/>
                  </a:rPr>
                  <a:t>i</a:t>
                </a:r>
                <a:r>
                  <a:rPr lang="en-US" i="1" dirty="0" smtClean="0">
                    <a:latin typeface="Cambria Math" panose="02040503050406030204" pitchFamily="18" charset="0"/>
                    <a:ea typeface="Cambria Math" panose="02040503050406030204" pitchFamily="18" charset="0"/>
                  </a:rPr>
                  <a:t>, j, k = indices for clients, items and features, respectively.</a:t>
                </a:r>
                <a:endParaRPr lang="en-US" i="1" dirty="0">
                  <a:latin typeface="Cambria Math" panose="02040503050406030204" pitchFamily="18" charset="0"/>
                  <a:ea typeface="Cambria Math" panose="02040503050406030204" pitchFamily="18" charset="0"/>
                </a:endParaRPr>
              </a:p>
              <a:p>
                <a:endParaRPr lang="en-US" i="1" dirty="0" smtClean="0">
                  <a:latin typeface="Cambria Math" panose="02040503050406030204" pitchFamily="18" charset="0"/>
                  <a:ea typeface="Cambria Math" panose="02040503050406030204" pitchFamily="18" charset="0"/>
                </a:endParaRPr>
              </a:p>
              <a:p>
                <a:r>
                  <a:rPr lang="en-US" i="1" u="sng" dirty="0" smtClean="0"/>
                  <a:t>Goal:</a:t>
                </a:r>
              </a:p>
              <a:p>
                <a:pPr marL="742950" lvl="2" indent="-342900"/>
                <a:r>
                  <a:rPr lang="en-US" sz="1600" dirty="0" smtClean="0"/>
                  <a:t>Decompose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𝑛𝑥𝑚</m:t>
                        </m:r>
                      </m:sub>
                    </m:sSub>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i="1">
                            <a:latin typeface="Cambria Math" panose="02040503050406030204" pitchFamily="18" charset="0"/>
                          </a:rPr>
                          <m:t>𝑛𝑥𝑓</m:t>
                        </m:r>
                      </m:sub>
                    </m:sSub>
                    <m:r>
                      <a:rPr lang="en-US" sz="1600" b="0" i="1" smtClean="0">
                        <a:latin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b>
                      <m:sSubPr>
                        <m:ctrlPr>
                          <a:rPr lang="en-US" sz="1600" i="1" smtClean="0">
                            <a:latin typeface="Cambria Math" panose="02040503050406030204" pitchFamily="18" charset="0"/>
                            <a:ea typeface="Cambria Math" panose="02040503050406030204" pitchFamily="18" charset="0"/>
                          </a:rPr>
                        </m:ctrlPr>
                      </m:sSub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𝑄</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𝑓𝑥𝑚</m:t>
                        </m:r>
                      </m:sub>
                    </m:sSub>
                  </m:oMath>
                </a14:m>
                <a:endParaRPr lang="en-US" sz="1600" i="1" u="sng" dirty="0" smtClean="0"/>
              </a:p>
              <a:p>
                <a:pPr marL="742950" lvl="2" indent="-342900"/>
                <a:r>
                  <a:rPr lang="en-US" sz="1600" dirty="0" smtClean="0"/>
                  <a:t>We want to minimize the sum of squared errors with regularization:</a:t>
                </a:r>
              </a:p>
              <a:p>
                <a:pPr marL="400050" lvl="2" indent="0">
                  <a:buNone/>
                </a:pPr>
                <a:endParaRPr lang="en-US" dirty="0" smtClean="0"/>
              </a:p>
              <a:p>
                <a:pPr marL="400050" lvl="2" indent="0">
                  <a:buNone/>
                </a:pPr>
                <a:endParaRPr lang="en-US" dirty="0"/>
              </a:p>
              <a:p>
                <a:pPr marL="400050" lvl="2"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𝑎𝑟𝑔</m:t>
                      </m:r>
                      <m:func>
                        <m:funcPr>
                          <m:ctrlPr>
                            <a:rPr lang="en-US" sz="1800" i="1" smtClean="0">
                              <a:latin typeface="Cambria Math" panose="02040503050406030204" pitchFamily="18" charset="0"/>
                            </a:rPr>
                          </m:ctrlPr>
                        </m:funcPr>
                        <m:fName>
                          <m:limLow>
                            <m:limLowPr>
                              <m:ctrlPr>
                                <a:rPr lang="en-US" sz="1800" i="1" smtClean="0">
                                  <a:latin typeface="Cambria Math" panose="02040503050406030204" pitchFamily="18" charset="0"/>
                                </a:rPr>
                              </m:ctrlPr>
                            </m:limLowPr>
                            <m:e>
                              <m:r>
                                <m:rPr>
                                  <m:sty m:val="p"/>
                                </m:rPr>
                                <a:rPr lang="en-US" sz="1800" i="0" smtClean="0">
                                  <a:latin typeface="Cambria Math" panose="02040503050406030204" pitchFamily="18" charset="0"/>
                                </a:rPr>
                                <m:t>min</m:t>
                              </m:r>
                            </m:e>
                            <m:lim>
                              <m:r>
                                <a:rPr lang="en-US" sz="1800" b="0" i="1" smtClean="0">
                                  <a:latin typeface="Cambria Math" panose="02040503050406030204" pitchFamily="18" charset="0"/>
                                </a:rPr>
                                <m:t>𝑝</m:t>
                              </m:r>
                              <m:r>
                                <a:rPr lang="en-US" sz="1800" b="0" i="1" smtClean="0">
                                  <a:latin typeface="Cambria Math" panose="02040503050406030204" pitchFamily="18" charset="0"/>
                                </a:rPr>
                                <m:t>, </m:t>
                              </m:r>
                              <m:r>
                                <a:rPr lang="en-US" sz="1800" b="0" i="1" smtClean="0">
                                  <a:latin typeface="Cambria Math" panose="02040503050406030204" pitchFamily="18" charset="0"/>
                                </a:rPr>
                                <m:t>𝑞</m:t>
                              </m:r>
                            </m:lim>
                          </m:limLow>
                        </m:fName>
                        <m:e>
                          <m:nary>
                            <m:naryPr>
                              <m:chr m:val="∑"/>
                              <m:supHide m:val="on"/>
                              <m:ctrlPr>
                                <a:rPr lang="en-US" sz="1800" i="1">
                                  <a:latin typeface="Cambria Math" panose="02040503050406030204" pitchFamily="18" charset="0"/>
                                </a:rPr>
                              </m:ctrlPr>
                            </m:naryPr>
                            <m:sub>
                              <m:r>
                                <a:rPr lang="en-US" sz="1800" b="0" i="1" smtClean="0">
                                  <a:latin typeface="Cambria Math" panose="02040503050406030204" pitchFamily="18" charset="0"/>
                                </a:rPr>
                                <m:t>𝑢𝑖</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𝑜𝑏𝑠</m:t>
                              </m:r>
                            </m:sub>
                            <m:sup/>
                            <m:e>
                              <m:sSup>
                                <m:sSupPr>
                                  <m:ctrlPr>
                                    <a:rPr lang="en-US" sz="1800" i="1">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b="0" i="1" smtClean="0">
                                          <a:latin typeface="Cambria Math" panose="02040503050406030204" pitchFamily="18" charset="0"/>
                                        </a:rPr>
                                        <m:t>𝑢𝑖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𝑢</m:t>
                                      </m:r>
                                    </m:sub>
                                  </m:sSub>
                                  <m:sSubSup>
                                    <m:sSubSupPr>
                                      <m:ctrlPr>
                                        <a:rPr lang="en-US" sz="1800" i="1">
                                          <a:latin typeface="Cambria Math" panose="02040503050406030204" pitchFamily="18" charset="0"/>
                                        </a:rPr>
                                      </m:ctrlPr>
                                    </m:sSubSup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up>
                                      <m:r>
                                        <a:rPr lang="en-US" sz="1800" i="1">
                                          <a:latin typeface="Cambria Math" panose="02040503050406030204" pitchFamily="18" charset="0"/>
                                        </a:rPr>
                                        <m:t>𝑇</m:t>
                                      </m:r>
                                    </m:sup>
                                  </m:sSubSup>
                                  <m:r>
                                    <a:rPr lang="en-US" sz="1800" i="1">
                                      <a:latin typeface="Cambria Math" panose="02040503050406030204" pitchFamily="18" charset="0"/>
                                    </a:rPr>
                                    <m:t>)</m:t>
                                  </m:r>
                                </m:e>
                                <m:sup>
                                  <m:r>
                                    <a:rPr lang="en-US" sz="1800" i="1">
                                      <a:latin typeface="Cambria Math" panose="02040503050406030204" pitchFamily="18" charset="0"/>
                                    </a:rPr>
                                    <m:t>2</m:t>
                                  </m:r>
                                </m:sup>
                              </m:sSup>
                            </m:e>
                          </m:nary>
                          <m:r>
                            <a:rPr lang="en-US" sz="1800">
                              <a:latin typeface="Cambria Math" panose="02040503050406030204" pitchFamily="18" charset="0"/>
                            </a:rPr>
                            <m:t>+ </m:t>
                          </m:r>
                          <m:r>
                            <a:rPr lang="el-GR"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 </m:t>
                          </m:r>
                          <m:nary>
                            <m:naryPr>
                              <m:chr m:val="∑"/>
                              <m:supHide m:val="on"/>
                              <m:ctrlPr>
                                <a:rPr lang="en-US" sz="1800" i="1">
                                  <a:latin typeface="Cambria Math" panose="02040503050406030204" pitchFamily="18" charset="0"/>
                                  <a:ea typeface="Cambria Math" panose="02040503050406030204" pitchFamily="18" charset="0"/>
                                </a:rPr>
                              </m:ctrlPr>
                            </m:naryPr>
                            <m:sub>
                              <m:r>
                                <a:rPr lang="en-US" sz="1800" b="0" i="1" smtClean="0">
                                  <a:latin typeface="Cambria Math" panose="02040503050406030204" pitchFamily="18" charset="0"/>
                                  <a:ea typeface="Cambria Math" panose="02040503050406030204" pitchFamily="18" charset="0"/>
                                </a:rPr>
                                <m:t>𝑢</m:t>
                              </m:r>
                            </m:sub>
                            <m:sup/>
                            <m:e>
                              <m:sSup>
                                <m:sSupPr>
                                  <m:ctrlPr>
                                    <a:rPr lang="en-US" sz="1800" i="1">
                                      <a:latin typeface="Cambria Math" panose="02040503050406030204" pitchFamily="18" charset="0"/>
                                      <a:ea typeface="Cambria Math" panose="02040503050406030204" pitchFamily="18" charset="0"/>
                                    </a:rPr>
                                  </m:ctrlPr>
                                </m:sSupPr>
                                <m:e>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𝑢</m:t>
                                          </m:r>
                                        </m:sub>
                                      </m:sSub>
                                    </m:e>
                                  </m:d>
                                </m:e>
                                <m:sup>
                                  <m:r>
                                    <a:rPr lang="en-US" sz="1800" i="1">
                                      <a:latin typeface="Cambria Math" panose="02040503050406030204" pitchFamily="18" charset="0"/>
                                      <a:ea typeface="Cambria Math" panose="02040503050406030204" pitchFamily="18" charset="0"/>
                                    </a:rPr>
                                    <m:t>2</m:t>
                                  </m:r>
                                </m:sup>
                              </m:sSup>
                            </m:e>
                          </m:nary>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a:rPr lang="en-US" sz="1800" b="0" i="1" smtClean="0">
                                  <a:latin typeface="Cambria Math" panose="02040503050406030204" pitchFamily="18" charset="0"/>
                                  <a:ea typeface="Cambria Math" panose="02040503050406030204" pitchFamily="18" charset="0"/>
                                </a:rPr>
                                <m:t>𝑖</m:t>
                              </m:r>
                            </m:sub>
                            <m:sup/>
                            <m:e>
                              <m:sSup>
                                <m:sSupPr>
                                  <m:ctrlPr>
                                    <a:rPr lang="en-US" sz="1800" i="1">
                                      <a:latin typeface="Cambria Math" panose="02040503050406030204" pitchFamily="18" charset="0"/>
                                      <a:ea typeface="Cambria Math" panose="02040503050406030204" pitchFamily="18" charset="0"/>
                                    </a:rPr>
                                  </m:ctrlPr>
                                </m:sSupPr>
                                <m:e>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𝑞</m:t>
                                          </m:r>
                                        </m:e>
                                        <m:sub>
                                          <m:r>
                                            <a:rPr lang="en-US" sz="1800" b="0" i="1" smtClean="0">
                                              <a:latin typeface="Cambria Math" panose="02040503050406030204" pitchFamily="18" charset="0"/>
                                              <a:ea typeface="Cambria Math" panose="02040503050406030204" pitchFamily="18" charset="0"/>
                                            </a:rPr>
                                            <m:t>𝑖</m:t>
                                          </m:r>
                                        </m:sub>
                                      </m:sSub>
                                    </m:e>
                                  </m:d>
                                </m:e>
                                <m:sup>
                                  <m:r>
                                    <a:rPr lang="en-US" sz="1800" i="1">
                                      <a:latin typeface="Cambria Math" panose="02040503050406030204" pitchFamily="18" charset="0"/>
                                      <a:ea typeface="Cambria Math" panose="02040503050406030204" pitchFamily="18" charset="0"/>
                                    </a:rPr>
                                    <m:t>2</m:t>
                                  </m:r>
                                </m:sup>
                              </m:sSup>
                            </m:e>
                          </m:nary>
                          <m:r>
                            <a:rPr lang="en-US" sz="1800" i="1">
                              <a:latin typeface="Cambria Math" panose="02040503050406030204" pitchFamily="18" charset="0"/>
                              <a:ea typeface="Cambria Math" panose="02040503050406030204" pitchFamily="18" charset="0"/>
                            </a:rPr>
                            <m:t> )</m:t>
                          </m:r>
                        </m:e>
                      </m:func>
                    </m:oMath>
                  </m:oMathPara>
                </a14:m>
                <a:endParaRPr lang="en-US" sz="1800" dirty="0" smtClean="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797666" y="1449389"/>
                <a:ext cx="8596668" cy="3880773"/>
              </a:xfrm>
              <a:blipFill rotWithShape="0">
                <a:blip r:embed="rId4"/>
                <a:stretch>
                  <a:fillRect t="-1415"/>
                </a:stretch>
              </a:blipFill>
            </p:spPr>
            <p:txBody>
              <a:bodyPr/>
              <a:lstStyle/>
              <a:p>
                <a:r>
                  <a:rPr lang="en-US">
                    <a:noFill/>
                  </a:rPr>
                  <a:t> </a:t>
                </a:r>
              </a:p>
            </p:txBody>
          </p:sp>
        </mc:Fallback>
      </mc:AlternateContent>
      <p:grpSp>
        <p:nvGrpSpPr>
          <p:cNvPr id="5" name="Group 4"/>
          <p:cNvGrpSpPr/>
          <p:nvPr/>
        </p:nvGrpSpPr>
        <p:grpSpPr>
          <a:xfrm>
            <a:off x="6866948" y="4342390"/>
            <a:ext cx="3932231" cy="1089844"/>
            <a:chOff x="6866948" y="4342390"/>
            <a:chExt cx="3932231" cy="1089844"/>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8302"/>
            <a:stretch/>
          </p:blipFill>
          <p:spPr>
            <a:xfrm>
              <a:off x="7773834" y="4342390"/>
              <a:ext cx="3025345" cy="1089844"/>
            </a:xfrm>
            <a:prstGeom prst="rect">
              <a:avLst/>
            </a:prstGeom>
          </p:spPr>
        </p:pic>
        <p:sp>
          <p:nvSpPr>
            <p:cNvPr id="7" name="TextBox 6"/>
            <p:cNvSpPr txBox="1"/>
            <p:nvPr/>
          </p:nvSpPr>
          <p:spPr>
            <a:xfrm>
              <a:off x="6866948" y="4624961"/>
              <a:ext cx="704119" cy="559909"/>
            </a:xfrm>
            <a:prstGeom prst="rect">
              <a:avLst/>
            </a:prstGeom>
            <a:noFill/>
          </p:spPr>
          <p:txBody>
            <a:bodyPr wrap="square" rtlCol="0">
              <a:spAutoFit/>
            </a:bodyPr>
            <a:lstStyle/>
            <a:p>
              <a:pPr algn="ctr"/>
              <a:r>
                <a:rPr lang="en-US" sz="3600" b="1" dirty="0" smtClean="0">
                  <a:solidFill>
                    <a:schemeClr val="accent1"/>
                  </a:solidFill>
                  <a:effectLst>
                    <a:outerShdw blurRad="38100" dist="38100" dir="2700000" algn="tl">
                      <a:srgbClr val="000000">
                        <a:alpha val="43137"/>
                      </a:srgbClr>
                    </a:outerShdw>
                  </a:effectLst>
                </a:rPr>
                <a:t>VS</a:t>
              </a:r>
              <a:endParaRPr lang="en-US" b="1" dirty="0">
                <a:solidFill>
                  <a:schemeClr val="accent1"/>
                </a:solidFill>
                <a:effectLst>
                  <a:outerShdw blurRad="38100" dist="38100" dir="2700000" algn="tl">
                    <a:srgbClr val="000000">
                      <a:alpha val="43137"/>
                    </a:srgbClr>
                  </a:outerShdw>
                </a:effectLst>
              </a:endParaRPr>
            </a:p>
          </p:txBody>
        </p:sp>
      </p:grpSp>
      <p:sp>
        <p:nvSpPr>
          <p:cNvPr id="8" name="Content Placeholder 2"/>
          <p:cNvSpPr txBox="1">
            <a:spLocks/>
          </p:cNvSpPr>
          <p:nvPr/>
        </p:nvSpPr>
        <p:spPr>
          <a:xfrm>
            <a:off x="1797666" y="5594281"/>
            <a:ext cx="8596668" cy="1151339"/>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i="1" dirty="0" err="1" smtClean="0"/>
              <a:t>p</a:t>
            </a:r>
            <a:r>
              <a:rPr lang="en-US" sz="1400" i="1" baseline="-25000" dirty="0" err="1" smtClean="0"/>
              <a:t>u</a:t>
            </a:r>
            <a:r>
              <a:rPr lang="en-US" sz="1400" i="1" dirty="0" smtClean="0"/>
              <a:t> </a:t>
            </a:r>
            <a:r>
              <a:rPr lang="en-US" sz="1400" i="1" dirty="0"/>
              <a:t>and q</a:t>
            </a:r>
            <a:r>
              <a:rPr lang="en-US" sz="1400" baseline="-25000" dirty="0"/>
              <a:t>i</a:t>
            </a:r>
            <a:r>
              <a:rPr lang="en-US" sz="1400" i="1" dirty="0"/>
              <a:t> are user-feature and item-feature vectors, </a:t>
            </a:r>
            <a:r>
              <a:rPr lang="en-US" sz="1400" i="1" dirty="0" smtClean="0"/>
              <a:t>respectively.</a:t>
            </a:r>
            <a:endParaRPr lang="en-US" sz="1400" i="1" dirty="0"/>
          </a:p>
        </p:txBody>
      </p:sp>
    </p:spTree>
    <p:extLst>
      <p:ext uri="{BB962C8B-B14F-4D97-AF65-F5344CB8AC3E}">
        <p14:creationId xmlns:p14="http://schemas.microsoft.com/office/powerpoint/2010/main" val="16598746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1263" y="1026289"/>
            <a:ext cx="8596668" cy="1320800"/>
          </a:xfrm>
        </p:spPr>
        <p:txBody>
          <a:bodyPr/>
          <a:lstStyle/>
          <a:p>
            <a:r>
              <a:rPr lang="en-US" dirty="0" smtClean="0"/>
              <a:t>Agenda</a:t>
            </a:r>
            <a:endParaRPr lang="en-US" dirty="0"/>
          </a:p>
        </p:txBody>
      </p:sp>
      <p:sp>
        <p:nvSpPr>
          <p:cNvPr id="3" name="Content Placeholder 2"/>
          <p:cNvSpPr>
            <a:spLocks noGrp="1"/>
          </p:cNvSpPr>
          <p:nvPr>
            <p:ph idx="1"/>
          </p:nvPr>
        </p:nvSpPr>
        <p:spPr>
          <a:xfrm>
            <a:off x="1441263" y="1839090"/>
            <a:ext cx="8596668" cy="4618962"/>
          </a:xfrm>
        </p:spPr>
        <p:txBody>
          <a:bodyPr>
            <a:normAutofit/>
          </a:bodyPr>
          <a:lstStyle/>
          <a:p>
            <a:pPr>
              <a:lnSpc>
                <a:spcPct val="150000"/>
              </a:lnSpc>
            </a:pPr>
            <a:r>
              <a:rPr lang="en-US" dirty="0" smtClean="0"/>
              <a:t>About EAT24</a:t>
            </a:r>
          </a:p>
          <a:p>
            <a:pPr lvl="1"/>
            <a:r>
              <a:rPr lang="en-US" dirty="0" smtClean="0"/>
              <a:t>A Little About EAT24 and our Business</a:t>
            </a:r>
          </a:p>
          <a:p>
            <a:pPr lvl="1"/>
            <a:r>
              <a:rPr lang="en-US" dirty="0" smtClean="0"/>
              <a:t>Facing one of our Biggest Problems</a:t>
            </a:r>
          </a:p>
          <a:p>
            <a:pPr lvl="1"/>
            <a:r>
              <a:rPr lang="en-US" dirty="0" smtClean="0"/>
              <a:t>Thinking About our Clients</a:t>
            </a:r>
          </a:p>
          <a:p>
            <a:pPr>
              <a:lnSpc>
                <a:spcPct val="150000"/>
              </a:lnSpc>
            </a:pPr>
            <a:r>
              <a:rPr lang="en-US" dirty="0" smtClean="0"/>
              <a:t>Recommendation Systems @ EAT24</a:t>
            </a:r>
          </a:p>
          <a:p>
            <a:pPr lvl="1"/>
            <a:r>
              <a:rPr lang="en-US" dirty="0" smtClean="0"/>
              <a:t>What’s Good</a:t>
            </a:r>
          </a:p>
          <a:p>
            <a:pPr lvl="1"/>
            <a:r>
              <a:rPr lang="en-US" dirty="0" smtClean="0"/>
              <a:t>Recommendation Systems in a Sentence</a:t>
            </a:r>
          </a:p>
          <a:p>
            <a:pPr lvl="1"/>
            <a:r>
              <a:rPr lang="en-US" dirty="0" smtClean="0"/>
              <a:t>GA Final Project</a:t>
            </a:r>
          </a:p>
          <a:p>
            <a:pPr>
              <a:lnSpc>
                <a:spcPct val="150000"/>
              </a:lnSpc>
            </a:pPr>
            <a:r>
              <a:rPr lang="en-US" dirty="0" smtClean="0"/>
              <a:t>Wrap Up</a:t>
            </a:r>
          </a:p>
          <a:p>
            <a:pPr>
              <a:lnSpc>
                <a:spcPct val="150000"/>
              </a:lnSpc>
            </a:pPr>
            <a:r>
              <a:rPr lang="en-US" dirty="0" smtClean="0"/>
              <a:t>Q&amp;A</a:t>
            </a:r>
            <a:endParaRPr lang="en-US" dirty="0" smtClean="0"/>
          </a:p>
          <a:p>
            <a:pPr lvl="1"/>
            <a:endParaRPr lang="en-US" dirty="0"/>
          </a:p>
        </p:txBody>
      </p:sp>
    </p:spTree>
    <p:extLst>
      <p:ext uri="{BB962C8B-B14F-4D97-AF65-F5344CB8AC3E}">
        <p14:creationId xmlns:p14="http://schemas.microsoft.com/office/powerpoint/2010/main" val="2228035237"/>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Methodology (ALS)</a:t>
            </a:r>
            <a:endParaRPr lang="en-US" dirty="0"/>
          </a:p>
        </p:txBody>
      </p:sp>
      <p:sp>
        <p:nvSpPr>
          <p:cNvPr id="4" name="Content Placeholder 2"/>
          <p:cNvSpPr txBox="1">
            <a:spLocks/>
          </p:cNvSpPr>
          <p:nvPr/>
        </p:nvSpPr>
        <p:spPr>
          <a:xfrm>
            <a:off x="677334" y="1449389"/>
            <a:ext cx="8596668" cy="3880773"/>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800" dirty="0" smtClean="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7666" y="1601789"/>
                <a:ext cx="8596668" cy="4568162"/>
              </a:xfrm>
            </p:spPr>
            <p:txBody>
              <a:bodyPr>
                <a:normAutofit/>
              </a:bodyPr>
              <a:lstStyle/>
              <a:p>
                <a:r>
                  <a:rPr lang="en-US" i="1" dirty="0" smtClean="0"/>
                  <a:t>I will use Alternating Least Squares (ALS) for matrix factorization.</a:t>
                </a:r>
              </a:p>
              <a:p>
                <a:pPr lvl="1"/>
                <a:r>
                  <a:rPr lang="en-US" i="1" dirty="0" smtClean="0"/>
                  <a:t>ALS is an iterative method of minimizing the objective function.</a:t>
                </a:r>
              </a:p>
              <a:p>
                <a:endParaRPr lang="en-US" i="1" dirty="0"/>
              </a:p>
              <a:p>
                <a:r>
                  <a:rPr lang="en-US" i="1" dirty="0" smtClean="0"/>
                  <a:t>After some tedious algebra, I get the update rules: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𝑢</m:t>
                            </m:r>
                          </m:sub>
                        </m:sSub>
                        <m:r>
                          <a:rPr lang="en-US" b="0" i="1" smtClean="0">
                            <a:latin typeface="Cambria Math" panose="02040503050406030204" pitchFamily="18" charset="0"/>
                          </a:rPr>
                          <m:t>𝑄</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𝐼</m:t>
                        </m:r>
                        <m:r>
                          <a:rPr lang="en-US" i="1">
                            <a:latin typeface="Cambria Math" panose="02040503050406030204" pitchFamily="18" charset="0"/>
                          </a:rPr>
                          <m:t>)</m:t>
                        </m:r>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m:t>
                        </m:r>
                      </m:sub>
                    </m:sSub>
                  </m:oMath>
                </a14:m>
                <a:endParaRPr lang="en-US" i="1" dirty="0" smtClean="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𝑖</m:t>
                            </m:r>
                          </m:sub>
                        </m:sSub>
                        <m:r>
                          <a:rPr lang="en-US" i="1" smtClean="0">
                            <a:latin typeface="Cambria Math" panose="02040503050406030204" pitchFamily="18" charset="0"/>
                          </a:rPr>
                          <m:t>𝑃</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𝐼</m:t>
                        </m:r>
                        <m:r>
                          <a:rPr lang="en-US" i="1">
                            <a:latin typeface="Cambria Math" panose="02040503050406030204" pitchFamily="18" charset="0"/>
                          </a:rPr>
                          <m:t>)</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0" i="1" smtClean="0">
                            <a:latin typeface="Cambria Math" panose="02040503050406030204" pitchFamily="18" charset="0"/>
                          </a:rPr>
                          <m:t>𝑃</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𝑖</m:t>
                        </m:r>
                      </m:sub>
                    </m:sSub>
                  </m:oMath>
                </a14:m>
                <a:endParaRPr lang="en-US" i="1" dirty="0" smtClean="0"/>
              </a:p>
              <a:p>
                <a:pPr marL="457200" lvl="1" indent="0">
                  <a:buNone/>
                </a:pPr>
                <a:endParaRPr lang="en-US" sz="800" i="1" dirty="0" smtClean="0"/>
              </a:p>
              <a:p>
                <a:pPr lvl="1"/>
                <a:r>
                  <a:rPr lang="en-US" i="1" u="sng" dirty="0" smtClean="0"/>
                  <a:t>Where</a:t>
                </a:r>
                <a:r>
                  <a:rPr lang="en-US" i="1" dirty="0" smtClean="0"/>
                  <a:t>:</a:t>
                </a:r>
              </a:p>
              <a:p>
                <a:pPr lvl="2"/>
                <a:r>
                  <a:rPr lang="en-US" i="1" dirty="0" err="1" smtClean="0"/>
                  <a:t>p</a:t>
                </a:r>
                <a:r>
                  <a:rPr lang="en-US" i="1" baseline="-25000" dirty="0" err="1" smtClean="0"/>
                  <a:t>u</a:t>
                </a:r>
                <a:r>
                  <a:rPr lang="en-US" i="1" dirty="0" smtClean="0"/>
                  <a:t> and q</a:t>
                </a:r>
                <a:r>
                  <a:rPr lang="en-US" baseline="-25000" dirty="0" smtClean="0"/>
                  <a:t>i</a:t>
                </a:r>
                <a:r>
                  <a:rPr lang="en-US" i="1" dirty="0" smtClean="0"/>
                  <a:t> are user-feature and item-feature vectors, respectively. While </a:t>
                </a:r>
                <a:r>
                  <a:rPr lang="en-US" i="1" dirty="0" err="1" smtClean="0"/>
                  <a:t>r</a:t>
                </a:r>
                <a:r>
                  <a:rPr lang="en-US" i="1" baseline="-25000" dirty="0" err="1" smtClean="0"/>
                  <a:t>u</a:t>
                </a:r>
                <a:r>
                  <a:rPr lang="en-US" i="1" dirty="0" smtClean="0"/>
                  <a:t> and </a:t>
                </a:r>
                <a:r>
                  <a:rPr lang="en-US" i="1" dirty="0" err="1" smtClean="0"/>
                  <a:t>r</a:t>
                </a:r>
                <a:r>
                  <a:rPr lang="en-US" i="1" baseline="-25000" dirty="0" err="1" smtClean="0"/>
                  <a:t>i</a:t>
                </a:r>
                <a:r>
                  <a:rPr lang="en-US" i="1" dirty="0" smtClean="0"/>
                  <a:t> are the purchases/rating vectors for user ‘u’ and item ‘</a:t>
                </a:r>
                <a:r>
                  <a:rPr lang="en-US" i="1" dirty="0" err="1" smtClean="0"/>
                  <a:t>i</a:t>
                </a:r>
                <a:r>
                  <a:rPr lang="en-US" i="1" dirty="0" smtClean="0"/>
                  <a:t>’ respectively.</a:t>
                </a:r>
              </a:p>
              <a:p>
                <a:pPr lvl="2"/>
                <a:r>
                  <a:rPr lang="en-US" i="1" dirty="0" smtClean="0"/>
                  <a:t>W</a:t>
                </a:r>
                <a:r>
                  <a:rPr lang="en-US" i="1" baseline="-25000" dirty="0" smtClean="0"/>
                  <a:t>i</a:t>
                </a:r>
                <a:r>
                  <a:rPr lang="en-US" i="1" dirty="0" smtClean="0"/>
                  <a:t> and W</a:t>
                </a:r>
                <a:r>
                  <a:rPr lang="en-US" i="1" baseline="-25000" dirty="0" smtClean="0"/>
                  <a:t>u</a:t>
                </a:r>
                <a:r>
                  <a:rPr lang="en-US" i="1" dirty="0" smtClean="0"/>
                  <a:t> are diagonal matrices with diagonal elements of the weights for user ‘u’ or item ‘</a:t>
                </a:r>
                <a:r>
                  <a:rPr lang="en-US" i="1" dirty="0" err="1" smtClean="0"/>
                  <a:t>i</a:t>
                </a:r>
                <a:r>
                  <a:rPr lang="en-US" i="1" dirty="0" smtClean="0"/>
                  <a:t>’.</a:t>
                </a:r>
                <a:endParaRPr lang="en-US" i="1" baseline="-25000" dirty="0" smtClean="0"/>
              </a:p>
              <a:p>
                <a:pPr lvl="1"/>
                <a:endParaRPr lang="en-US" i="1" dirty="0" smtClean="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7666" y="1601789"/>
                <a:ext cx="8596668" cy="4568162"/>
              </a:xfrm>
              <a:blipFill rotWithShape="0">
                <a:blip r:embed="rId4"/>
                <a:stretch>
                  <a:fillRect l="-213" t="-935"/>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8645" y="2055433"/>
            <a:ext cx="2399838" cy="2080784"/>
          </a:xfrm>
          <a:prstGeom prst="rect">
            <a:avLst/>
          </a:prstGeom>
        </p:spPr>
      </p:pic>
      <p:sp>
        <p:nvSpPr>
          <p:cNvPr id="8" name="TextBox 7"/>
          <p:cNvSpPr txBox="1"/>
          <p:nvPr/>
        </p:nvSpPr>
        <p:spPr>
          <a:xfrm>
            <a:off x="677334" y="6469706"/>
            <a:ext cx="10996506" cy="307777"/>
          </a:xfrm>
          <a:prstGeom prst="rect">
            <a:avLst/>
          </a:prstGeom>
          <a:noFill/>
        </p:spPr>
        <p:txBody>
          <a:bodyPr wrap="square" rtlCol="0">
            <a:spAutoFit/>
          </a:bodyPr>
          <a:lstStyle/>
          <a:p>
            <a:r>
              <a:rPr lang="en-US" sz="1400" dirty="0" smtClean="0"/>
              <a:t>Mathematical Framework</a:t>
            </a:r>
            <a:r>
              <a:rPr lang="en-US" sz="1400" dirty="0"/>
              <a:t>: </a:t>
            </a:r>
            <a:r>
              <a:rPr lang="en-US" sz="1400" dirty="0">
                <a:hlinkClick r:id="rId6"/>
              </a:rPr>
              <a:t>http://homepage.ntu.edu.tw/~</a:t>
            </a:r>
            <a:r>
              <a:rPr lang="en-US" sz="1400" dirty="0" smtClean="0">
                <a:hlinkClick r:id="rId6"/>
              </a:rPr>
              <a:t>ckuan/pdf/et01/et_Ch4.pdf</a:t>
            </a:r>
            <a:r>
              <a:rPr lang="en-US" sz="1400" dirty="0" smtClean="0"/>
              <a:t> </a:t>
            </a:r>
            <a:r>
              <a:rPr lang="en-US" sz="1100" dirty="0" smtClean="0"/>
              <a:t>(see Generalized Least Squares derivation)</a:t>
            </a:r>
            <a:endParaRPr lang="en-US" sz="1100" dirty="0"/>
          </a:p>
        </p:txBody>
      </p:sp>
    </p:spTree>
    <p:extLst>
      <p:ext uri="{BB962C8B-B14F-4D97-AF65-F5344CB8AC3E}">
        <p14:creationId xmlns:p14="http://schemas.microsoft.com/office/powerpoint/2010/main" val="4572666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Tuning Model Parameters</a:t>
            </a:r>
            <a:endParaRPr lang="en-US" dirty="0"/>
          </a:p>
        </p:txBody>
      </p:sp>
      <p:sp>
        <p:nvSpPr>
          <p:cNvPr id="4" name="Content Placeholder 2"/>
          <p:cNvSpPr txBox="1">
            <a:spLocks/>
          </p:cNvSpPr>
          <p:nvPr/>
        </p:nvSpPr>
        <p:spPr>
          <a:xfrm>
            <a:off x="1797666" y="1414753"/>
            <a:ext cx="8596668" cy="4568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Our ALS model requires some parameters to be pre-specified.</a:t>
            </a:r>
          </a:p>
          <a:p>
            <a:r>
              <a:rPr lang="en-US" dirty="0" smtClean="0"/>
              <a:t>Those are:</a:t>
            </a:r>
          </a:p>
          <a:p>
            <a:pPr lvl="1"/>
            <a:r>
              <a:rPr lang="en-US" dirty="0" smtClean="0"/>
              <a:t>Regularization Parameter (</a:t>
            </a:r>
            <a:r>
              <a:rPr lang="el-GR" dirty="0" smtClean="0">
                <a:latin typeface="Cambria Math" panose="02040503050406030204" pitchFamily="18" charset="0"/>
                <a:ea typeface="Cambria Math" panose="02040503050406030204" pitchFamily="18" charset="0"/>
              </a:rPr>
              <a:t>β</a:t>
            </a:r>
            <a:r>
              <a:rPr lang="en-US" dirty="0" smtClean="0">
                <a:latin typeface="Cambria Math" panose="02040503050406030204" pitchFamily="18" charset="0"/>
                <a:ea typeface="Cambria Math" panose="02040503050406030204" pitchFamily="18" charset="0"/>
              </a:rPr>
              <a:t>)</a:t>
            </a:r>
            <a:endParaRPr lang="en-US" dirty="0" smtClean="0"/>
          </a:p>
          <a:p>
            <a:pPr lvl="2"/>
            <a:r>
              <a:rPr lang="en-US" dirty="0" smtClean="0"/>
              <a:t>Ideally this should be tuned in with cross-validation. For lack of time and computing power I set </a:t>
            </a:r>
            <a:r>
              <a:rPr lang="el-GR" dirty="0" smtClean="0">
                <a:latin typeface="Cambria Math" panose="02040503050406030204" pitchFamily="18" charset="0"/>
                <a:ea typeface="Cambria Math" panose="02040503050406030204" pitchFamily="18" charset="0"/>
              </a:rPr>
              <a:t>β</a:t>
            </a:r>
            <a:r>
              <a:rPr lang="en-US" dirty="0" smtClean="0">
                <a:latin typeface="Cambria Math" panose="02040503050406030204" pitchFamily="18" charset="0"/>
                <a:ea typeface="Cambria Math" panose="02040503050406030204" pitchFamily="18" charset="0"/>
              </a:rPr>
              <a:t>=0.1.</a:t>
            </a:r>
            <a:endParaRPr lang="en-US" dirty="0" smtClean="0"/>
          </a:p>
          <a:p>
            <a:pPr lvl="1"/>
            <a:r>
              <a:rPr lang="en-US" dirty="0" smtClean="0"/>
              <a:t>Number of Features/Factors (f)</a:t>
            </a:r>
          </a:p>
          <a:p>
            <a:pPr lvl="2"/>
            <a:r>
              <a:rPr lang="en-US" dirty="0" smtClean="0"/>
              <a:t>Much like the regularization parameter, this parameter needs to be evaluated via</a:t>
            </a:r>
          </a:p>
          <a:p>
            <a:pPr marL="914400" lvl="2" indent="231775">
              <a:spcBef>
                <a:spcPts val="0"/>
              </a:spcBef>
              <a:buNone/>
            </a:pPr>
            <a:r>
              <a:rPr lang="en-US" dirty="0" smtClean="0"/>
              <a:t>cross-validation. This also needs to be evaluated for performance, as increasing the</a:t>
            </a:r>
          </a:p>
          <a:p>
            <a:pPr marL="914400" lvl="2" indent="231775">
              <a:spcBef>
                <a:spcPts val="0"/>
              </a:spcBef>
              <a:buNone/>
            </a:pPr>
            <a:r>
              <a:rPr lang="en-US" dirty="0" smtClean="0"/>
              <a:t>number of features will increase computation complexity. </a:t>
            </a:r>
          </a:p>
          <a:p>
            <a:pPr lvl="2">
              <a:spcBef>
                <a:spcPts val="0"/>
              </a:spcBef>
            </a:pPr>
            <a:r>
              <a:rPr lang="en-US" dirty="0" smtClean="0"/>
              <a:t>My tests have shown that I need at least 20 features to get ok results, but the</a:t>
            </a:r>
          </a:p>
          <a:p>
            <a:pPr marL="914400" lvl="2" indent="231775">
              <a:spcBef>
                <a:spcPts val="0"/>
              </a:spcBef>
              <a:buNone/>
            </a:pPr>
            <a:r>
              <a:rPr lang="en-US" dirty="0" smtClean="0"/>
              <a:t>extra complexity with 100 features adds only a few seconds per iteration. So I</a:t>
            </a:r>
          </a:p>
          <a:p>
            <a:pPr marL="914400" lvl="2" indent="231775">
              <a:spcBef>
                <a:spcPts val="0"/>
              </a:spcBef>
              <a:buNone/>
            </a:pPr>
            <a:r>
              <a:rPr lang="en-US" dirty="0" smtClean="0"/>
              <a:t>decided to use 100 features.</a:t>
            </a:r>
          </a:p>
          <a:p>
            <a:pPr lvl="1"/>
            <a:r>
              <a:rPr lang="en-US" dirty="0"/>
              <a:t>Number of </a:t>
            </a:r>
            <a:r>
              <a:rPr lang="en-US" dirty="0" smtClean="0"/>
              <a:t>Iterations</a:t>
            </a:r>
          </a:p>
          <a:p>
            <a:pPr lvl="2"/>
            <a:r>
              <a:rPr lang="en-US" dirty="0" smtClean="0"/>
              <a:t>Like the previous parameter, the number of iterations affects both the accuracy and</a:t>
            </a:r>
          </a:p>
          <a:p>
            <a:pPr marL="914400" lvl="2" indent="0">
              <a:spcBef>
                <a:spcPts val="0"/>
              </a:spcBef>
              <a:buNone/>
            </a:pPr>
            <a:r>
              <a:rPr lang="en-US" dirty="0" smtClean="0"/>
              <a:t>the complexity of the model. However, this is relatively easy to tune (see next slide).</a:t>
            </a:r>
            <a:endParaRPr lang="en-US" dirty="0"/>
          </a:p>
          <a:p>
            <a:pPr lvl="1"/>
            <a:endParaRPr lang="en-US" dirty="0" smtClean="0"/>
          </a:p>
        </p:txBody>
      </p:sp>
    </p:spTree>
    <p:extLst>
      <p:ext uri="{BB962C8B-B14F-4D97-AF65-F5344CB8AC3E}">
        <p14:creationId xmlns:p14="http://schemas.microsoft.com/office/powerpoint/2010/main" val="170957321"/>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Python Implementation</a:t>
            </a:r>
            <a:endParaRPr lang="en-US" dirty="0"/>
          </a:p>
        </p:txBody>
      </p:sp>
      <p:sp>
        <p:nvSpPr>
          <p:cNvPr id="4" name="Content Placeholder 2"/>
          <p:cNvSpPr txBox="1">
            <a:spLocks/>
          </p:cNvSpPr>
          <p:nvPr/>
        </p:nvSpPr>
        <p:spPr>
          <a:xfrm>
            <a:off x="1797666" y="1414753"/>
            <a:ext cx="8596668" cy="4568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Implementation in Python was not difficult using original code along with Pandas, </a:t>
            </a:r>
            <a:r>
              <a:rPr lang="en-US" dirty="0" err="1" smtClean="0"/>
              <a:t>NumPy</a:t>
            </a:r>
            <a:r>
              <a:rPr lang="en-US" dirty="0" smtClean="0"/>
              <a:t> and some other modules. It can even by simpler as there are pre-packaged modules that handle recommendations, e.g. </a:t>
            </a:r>
            <a:r>
              <a:rPr lang="en-US" dirty="0" err="1" smtClean="0"/>
              <a:t>recsys</a:t>
            </a:r>
            <a:r>
              <a:rPr lang="en-US" dirty="0" smtClean="0"/>
              <a:t>.</a:t>
            </a:r>
          </a:p>
          <a:p>
            <a:r>
              <a:rPr lang="en-US" dirty="0" err="1" smtClean="0"/>
              <a:t>Bugra</a:t>
            </a:r>
            <a:r>
              <a:rPr lang="en-US" dirty="0" smtClean="0"/>
              <a:t> has a very good blog post about implementation of ALS in Python. It can be found here: </a:t>
            </a:r>
          </a:p>
          <a:p>
            <a:pPr lvl="1"/>
            <a:r>
              <a:rPr lang="en-US" dirty="0" smtClean="0">
                <a:hlinkClick r:id="rId3"/>
              </a:rPr>
              <a:t>http</a:t>
            </a:r>
            <a:r>
              <a:rPr lang="en-US" dirty="0">
                <a:hlinkClick r:id="rId3"/>
              </a:rPr>
              <a:t>://bugra.github.io/work/notes/2014-04-19/alternating-least-squares-method-for-collaborative-filtering/</a:t>
            </a:r>
            <a:r>
              <a:rPr lang="en-US" dirty="0"/>
              <a:t> </a:t>
            </a:r>
            <a:endParaRPr lang="en-US" dirty="0" smtClean="0"/>
          </a:p>
          <a:p>
            <a:r>
              <a:rPr lang="en-US" dirty="0" smtClean="0"/>
              <a:t>Model training takes a long time (even for the “tiny” sample dataset). One remediation to this problem was compiling the mathematical calculations to machine code, and thus accelerating the calculation speed.</a:t>
            </a:r>
          </a:p>
          <a:p>
            <a:pPr lvl="1"/>
            <a:r>
              <a:rPr lang="en-US" dirty="0" smtClean="0"/>
              <a:t>This can be easily done in Python by using the </a:t>
            </a:r>
            <a:r>
              <a:rPr lang="en-US" dirty="0" err="1" smtClean="0"/>
              <a:t>Numba</a:t>
            </a:r>
            <a:r>
              <a:rPr lang="en-US" dirty="0" smtClean="0"/>
              <a:t> package.</a:t>
            </a:r>
            <a:endParaRPr lang="en-US" dirty="0"/>
          </a:p>
          <a:p>
            <a:endParaRPr lang="en-US" dirty="0" smtClean="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2016" b="37613"/>
          <a:stretch/>
        </p:blipFill>
        <p:spPr>
          <a:xfrm>
            <a:off x="9042400" y="4452227"/>
            <a:ext cx="2402946" cy="2151774"/>
          </a:xfrm>
          <a:prstGeom prst="rect">
            <a:avLst/>
          </a:prstGeom>
        </p:spPr>
      </p:pic>
    </p:spTree>
    <p:extLst>
      <p:ext uri="{BB962C8B-B14F-4D97-AF65-F5344CB8AC3E}">
        <p14:creationId xmlns:p14="http://schemas.microsoft.com/office/powerpoint/2010/main" val="2536356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normAutofit/>
          </a:bodyPr>
          <a:lstStyle/>
          <a:p>
            <a:pPr algn="ctr"/>
            <a:r>
              <a:rPr lang="en-US" sz="3200" dirty="0" smtClean="0"/>
              <a:t>Model Training</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36" y="1409854"/>
            <a:ext cx="5599235" cy="50252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5668" y="1774462"/>
            <a:ext cx="6513508" cy="4885131"/>
          </a:xfrm>
          <a:prstGeom prst="rect">
            <a:avLst/>
          </a:prstGeom>
        </p:spPr>
      </p:pic>
    </p:spTree>
    <p:extLst>
      <p:ext uri="{BB962C8B-B14F-4D97-AF65-F5344CB8AC3E}">
        <p14:creationId xmlns:p14="http://schemas.microsoft.com/office/powerpoint/2010/main" val="999128373"/>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Recommendations</a:t>
            </a:r>
            <a:endParaRPr lang="en-US" dirty="0"/>
          </a:p>
        </p:txBody>
      </p:sp>
      <p:sp>
        <p:nvSpPr>
          <p:cNvPr id="4" name="Content Placeholder 2"/>
          <p:cNvSpPr txBox="1">
            <a:spLocks/>
          </p:cNvSpPr>
          <p:nvPr/>
        </p:nvSpPr>
        <p:spPr>
          <a:xfrm>
            <a:off x="1797666" y="1414753"/>
            <a:ext cx="8596668" cy="4568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Once the model training is completed, we store the recommendations in a relational database. For this project I used a MySQL database.</a:t>
            </a:r>
          </a:p>
          <a:p>
            <a:r>
              <a:rPr lang="en-US" dirty="0" smtClean="0"/>
              <a:t>In production, we can query the database and fetch the recommendations for the requested user.</a:t>
            </a:r>
          </a:p>
          <a:p>
            <a:r>
              <a:rPr lang="en-US" dirty="0" smtClean="0"/>
              <a:t>Here’s an example of user recommendations from the sample data:</a:t>
            </a:r>
          </a:p>
          <a:p>
            <a:pPr lvl="1"/>
            <a:r>
              <a:rPr lang="en-US" dirty="0">
                <a:hlinkClick r:id="rId3"/>
              </a:rPr>
              <a:t>http://www.t0m.xyz/DAT10/recommend</a:t>
            </a:r>
            <a:r>
              <a:rPr lang="en-US" dirty="0" smtClean="0">
                <a:hlinkClick r:id="rId3"/>
              </a:rPr>
              <a:t>/</a:t>
            </a:r>
            <a:endParaRPr lang="en-US" dirty="0" smtClean="0"/>
          </a:p>
          <a:p>
            <a:pPr lvl="1"/>
            <a:endParaRPr lang="en-US" dirty="0" smtClean="0"/>
          </a:p>
          <a:p>
            <a:endParaRPr lang="en-US" dirty="0" smtClean="0"/>
          </a:p>
          <a:p>
            <a:endParaRPr lang="en-US" dirty="0" smtClean="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2026" y="3755279"/>
            <a:ext cx="3587948" cy="2805289"/>
          </a:xfrm>
          <a:prstGeom prst="rect">
            <a:avLst/>
          </a:prstGeom>
        </p:spPr>
      </p:pic>
    </p:spTree>
    <p:extLst>
      <p:ext uri="{BB962C8B-B14F-4D97-AF65-F5344CB8AC3E}">
        <p14:creationId xmlns:p14="http://schemas.microsoft.com/office/powerpoint/2010/main" val="357680950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3659" y="2605849"/>
            <a:ext cx="8204683" cy="1646302"/>
          </a:xfrm>
        </p:spPr>
        <p:txBody>
          <a:bodyPr>
            <a:normAutofit/>
          </a:bodyPr>
          <a:lstStyle/>
          <a:p>
            <a:pPr algn="ctr"/>
            <a:r>
              <a:rPr lang="en-US" dirty="0" smtClean="0"/>
              <a:t>Wrap Up</a:t>
            </a:r>
            <a:endParaRPr lang="en-US" dirty="0"/>
          </a:p>
        </p:txBody>
      </p:sp>
    </p:spTree>
    <p:extLst>
      <p:ext uri="{BB962C8B-B14F-4D97-AF65-F5344CB8AC3E}">
        <p14:creationId xmlns:p14="http://schemas.microsoft.com/office/powerpoint/2010/main" val="1189040886"/>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smtClean="0"/>
              <a:t>Wrap Up</a:t>
            </a:r>
            <a:endParaRPr lang="en-US" dirty="0"/>
          </a:p>
        </p:txBody>
      </p:sp>
      <p:sp>
        <p:nvSpPr>
          <p:cNvPr id="4" name="Content Placeholder 2"/>
          <p:cNvSpPr txBox="1">
            <a:spLocks/>
          </p:cNvSpPr>
          <p:nvPr/>
        </p:nvSpPr>
        <p:spPr>
          <a:xfrm>
            <a:off x="1797666" y="1414753"/>
            <a:ext cx="8596668" cy="4568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This project’s goal was to come up with an algorithm for personalized item recommendations.</a:t>
            </a:r>
          </a:p>
          <a:p>
            <a:r>
              <a:rPr lang="en-US" dirty="0" smtClean="0"/>
              <a:t>In this presentation I presented a simplified model for personalized item recommendations. </a:t>
            </a:r>
            <a:r>
              <a:rPr lang="en-US" dirty="0" smtClean="0"/>
              <a:t>This model is basic and will need to be improved before implementation in production, but it will lay the ground for EAT24’s What’s Good item recommendation system.</a:t>
            </a:r>
          </a:p>
          <a:p>
            <a:r>
              <a:rPr lang="en-US" dirty="0" smtClean="0"/>
              <a:t>This model can be improved by:</a:t>
            </a:r>
          </a:p>
          <a:p>
            <a:pPr lvl="1"/>
            <a:r>
              <a:rPr lang="en-US" dirty="0" smtClean="0"/>
              <a:t>Including item- and user-bias terms</a:t>
            </a:r>
          </a:p>
          <a:p>
            <a:pPr lvl="1"/>
            <a:r>
              <a:rPr lang="en-US" dirty="0" smtClean="0"/>
              <a:t>Excluding miscellaneous items, e.g. Soda, White Rice, etc.</a:t>
            </a:r>
          </a:p>
          <a:p>
            <a:pPr lvl="1"/>
            <a:r>
              <a:rPr lang="en-US" dirty="0" smtClean="0"/>
              <a:t>Parallelization to improve training performance.</a:t>
            </a:r>
          </a:p>
          <a:p>
            <a:pPr lvl="1"/>
            <a:endParaRPr lang="en-US" dirty="0" smtClean="0"/>
          </a:p>
          <a:p>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613975" y="3635021"/>
            <a:ext cx="2832957" cy="2877490"/>
          </a:xfrm>
          <a:prstGeom prst="rect">
            <a:avLst/>
          </a:prstGeom>
        </p:spPr>
      </p:pic>
    </p:spTree>
    <p:extLst>
      <p:ext uri="{BB962C8B-B14F-4D97-AF65-F5344CB8AC3E}">
        <p14:creationId xmlns:p14="http://schemas.microsoft.com/office/powerpoint/2010/main" val="25873503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3659" y="3010369"/>
            <a:ext cx="8204683" cy="837262"/>
          </a:xfrm>
        </p:spPr>
        <p:txBody>
          <a:bodyPr>
            <a:normAutofit fontScale="90000"/>
          </a:bodyPr>
          <a:lstStyle/>
          <a:p>
            <a:pPr algn="ctr"/>
            <a:r>
              <a:rPr lang="en-US" dirty="0" smtClean="0"/>
              <a:t>Q&amp;A</a:t>
            </a:r>
            <a:endParaRPr lang="en-US" dirty="0"/>
          </a:p>
        </p:txBody>
      </p:sp>
    </p:spTree>
    <p:extLst>
      <p:ext uri="{BB962C8B-B14F-4D97-AF65-F5344CB8AC3E}">
        <p14:creationId xmlns:p14="http://schemas.microsoft.com/office/powerpoint/2010/main" val="1182104153"/>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7523" y="1036694"/>
            <a:ext cx="8204683" cy="1646302"/>
          </a:xfrm>
        </p:spPr>
        <p:txBody>
          <a:bodyPr>
            <a:normAutofit/>
          </a:bodyPr>
          <a:lstStyle/>
          <a:p>
            <a:pPr algn="ctr"/>
            <a:r>
              <a:rPr lang="en-US" dirty="0" smtClean="0"/>
              <a:t>Thank You!</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266" y="2937109"/>
            <a:ext cx="4149197" cy="2922609"/>
          </a:xfrm>
          <a:prstGeom prst="rect">
            <a:avLst/>
          </a:prstGeom>
        </p:spPr>
      </p:pic>
    </p:spTree>
    <p:extLst>
      <p:ext uri="{BB962C8B-B14F-4D97-AF65-F5344CB8AC3E}">
        <p14:creationId xmlns:p14="http://schemas.microsoft.com/office/powerpoint/2010/main" val="894432745"/>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1385" y="2529471"/>
            <a:ext cx="2800905" cy="1095455"/>
          </a:xfrm>
        </p:spPr>
        <p:txBody>
          <a:bodyPr>
            <a:noAutofit/>
          </a:bodyPr>
          <a:lstStyle/>
          <a:p>
            <a:pPr algn="ctr"/>
            <a:r>
              <a:rPr lang="en-US" sz="7200" dirty="0" smtClean="0"/>
              <a:t>About</a:t>
            </a:r>
            <a:endParaRPr lang="en-US" sz="7200" dirty="0"/>
          </a:p>
        </p:txBody>
      </p:sp>
      <p:sp>
        <p:nvSpPr>
          <p:cNvPr id="8" name="TextBox 7"/>
          <p:cNvSpPr txBox="1"/>
          <p:nvPr/>
        </p:nvSpPr>
        <p:spPr>
          <a:xfrm>
            <a:off x="2685587" y="3863749"/>
            <a:ext cx="7067776" cy="892552"/>
          </a:xfrm>
          <a:prstGeom prst="rect">
            <a:avLst/>
          </a:prstGeom>
          <a:noFill/>
        </p:spPr>
        <p:txBody>
          <a:bodyPr wrap="square" rtlCol="0">
            <a:spAutoFit/>
          </a:bodyPr>
          <a:lstStyle/>
          <a:p>
            <a:pPr algn="ctr"/>
            <a:r>
              <a:rPr lang="en-US" dirty="0" smtClean="0"/>
              <a:t>*Almost all of the quirky images and movies in this presentation are from the EAT24’s blog – the Bacon </a:t>
            </a:r>
            <a:r>
              <a:rPr lang="en-US" dirty="0" err="1"/>
              <a:t>Sriracha</a:t>
            </a:r>
            <a:r>
              <a:rPr lang="en-US" dirty="0"/>
              <a:t> Unicorn Diaries</a:t>
            </a:r>
          </a:p>
          <a:p>
            <a:pPr algn="ctr"/>
            <a:r>
              <a:rPr lang="en-US" sz="1600" dirty="0" smtClean="0"/>
              <a:t>(URL: </a:t>
            </a:r>
            <a:r>
              <a:rPr lang="en-US" sz="1600" dirty="0" smtClean="0">
                <a:hlinkClick r:id="rId2"/>
              </a:rPr>
              <a:t>http</a:t>
            </a:r>
            <a:r>
              <a:rPr lang="en-US" sz="1600" dirty="0">
                <a:hlinkClick r:id="rId2"/>
              </a:rPr>
              <a:t>://blog.eat24.com</a:t>
            </a:r>
            <a:r>
              <a:rPr lang="en-US" sz="1600" dirty="0" smtClean="0">
                <a:hlinkClick r:id="rId2"/>
              </a:rPr>
              <a:t>/</a:t>
            </a:r>
            <a:r>
              <a:rPr lang="en-US" sz="1600" dirty="0" smtClean="0"/>
              <a:t>)</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75" y="2716726"/>
            <a:ext cx="2528402" cy="650350"/>
          </a:xfrm>
          <a:prstGeom prst="rect">
            <a:avLst/>
          </a:prstGeom>
        </p:spPr>
      </p:pic>
    </p:spTree>
    <p:extLst>
      <p:ext uri="{BB962C8B-B14F-4D97-AF65-F5344CB8AC3E}">
        <p14:creationId xmlns:p14="http://schemas.microsoft.com/office/powerpoint/2010/main" val="190705313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42478" y="987875"/>
            <a:ext cx="3257505" cy="572845"/>
          </a:xfrm>
        </p:spPr>
        <p:txBody>
          <a:bodyPr>
            <a:noAutofit/>
          </a:bodyPr>
          <a:lstStyle/>
          <a:p>
            <a:r>
              <a:rPr lang="en-US" sz="4000" dirty="0" smtClean="0"/>
              <a:t>in </a:t>
            </a:r>
            <a:r>
              <a:rPr lang="en-US" sz="4000" dirty="0"/>
              <a:t>a Nutshell</a:t>
            </a:r>
          </a:p>
        </p:txBody>
      </p:sp>
      <p:sp>
        <p:nvSpPr>
          <p:cNvPr id="3" name="Content Placeholder 2"/>
          <p:cNvSpPr>
            <a:spLocks noGrp="1"/>
          </p:cNvSpPr>
          <p:nvPr>
            <p:ph idx="1"/>
          </p:nvPr>
        </p:nvSpPr>
        <p:spPr>
          <a:xfrm>
            <a:off x="1394965" y="1963175"/>
            <a:ext cx="8596668" cy="3880773"/>
          </a:xfrm>
        </p:spPr>
        <p:txBody>
          <a:bodyPr/>
          <a:lstStyle/>
          <a:p>
            <a:r>
              <a:rPr lang="en-US" dirty="0"/>
              <a:t>Food Delivery Network</a:t>
            </a:r>
          </a:p>
          <a:p>
            <a:r>
              <a:rPr lang="en-US" dirty="0"/>
              <a:t>Over 25,000 restaurants in 1,500+ cities.</a:t>
            </a:r>
          </a:p>
          <a:p>
            <a:r>
              <a:rPr lang="en-US" dirty="0"/>
              <a:t>Live chat, email and phone support 24/7.</a:t>
            </a:r>
          </a:p>
          <a:p>
            <a:r>
              <a:rPr lang="en-US" dirty="0"/>
              <a:t>A service that's 100% free and insanely intuitive to use</a:t>
            </a:r>
            <a:r>
              <a:rPr lang="en-US" dirty="0" smtClean="0"/>
              <a: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965" y="3903561"/>
            <a:ext cx="2421725" cy="22465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520" y="3903561"/>
            <a:ext cx="3257505" cy="22465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856" y="0"/>
            <a:ext cx="4114800" cy="6858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48" y="987875"/>
            <a:ext cx="2377744" cy="611598"/>
          </a:xfrm>
          <a:prstGeom prst="rect">
            <a:avLst/>
          </a:prstGeom>
        </p:spPr>
      </p:pic>
    </p:spTree>
    <p:extLst>
      <p:ext uri="{BB962C8B-B14F-4D97-AF65-F5344CB8AC3E}">
        <p14:creationId xmlns:p14="http://schemas.microsoft.com/office/powerpoint/2010/main" val="1417534198"/>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62488" y="424734"/>
            <a:ext cx="3009686" cy="586076"/>
          </a:xfrm>
        </p:spPr>
        <p:txBody>
          <a:bodyPr>
            <a:normAutofit fontScale="90000"/>
          </a:bodyPr>
          <a:lstStyle/>
          <a:p>
            <a:pPr algn="ctr"/>
            <a:r>
              <a:rPr lang="en-US" dirty="0" smtClean="0"/>
              <a:t>in 30 Seconds</a:t>
            </a:r>
            <a:endParaRPr lang="en-US" dirty="0"/>
          </a:p>
        </p:txBody>
      </p:sp>
      <p:pic>
        <p:nvPicPr>
          <p:cNvPr id="3" name="Eat24 iPhone App Puts Online Food Ordering and Delivery In Your Pants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348" y="1185494"/>
            <a:ext cx="8826561" cy="49649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2463" y="424734"/>
            <a:ext cx="1846782" cy="475025"/>
          </a:xfrm>
          <a:prstGeom prst="rect">
            <a:avLst/>
          </a:prstGeom>
        </p:spPr>
      </p:pic>
      <p:sp>
        <p:nvSpPr>
          <p:cNvPr id="8" name="TextBox 7"/>
          <p:cNvSpPr txBox="1"/>
          <p:nvPr/>
        </p:nvSpPr>
        <p:spPr>
          <a:xfrm>
            <a:off x="677334" y="6508113"/>
            <a:ext cx="6858000" cy="307777"/>
          </a:xfrm>
          <a:prstGeom prst="rect">
            <a:avLst/>
          </a:prstGeom>
          <a:noFill/>
        </p:spPr>
        <p:txBody>
          <a:bodyPr wrap="square" rtlCol="0">
            <a:spAutoFit/>
          </a:bodyPr>
          <a:lstStyle/>
          <a:p>
            <a:r>
              <a:rPr lang="en-US" sz="1400" dirty="0" smtClean="0"/>
              <a:t>Source: </a:t>
            </a:r>
            <a:r>
              <a:rPr lang="en-US" sz="1400" dirty="0">
                <a:hlinkClick r:id="rId7"/>
              </a:rPr>
              <a:t>https://</a:t>
            </a:r>
            <a:r>
              <a:rPr lang="en-US" sz="1400" dirty="0" smtClean="0">
                <a:hlinkClick r:id="rId7"/>
              </a:rPr>
              <a:t>www.youtube.com/watch?v=8dagBE7s8FU</a:t>
            </a:r>
            <a:r>
              <a:rPr lang="en-US" sz="1400" dirty="0" smtClean="0"/>
              <a:t> </a:t>
            </a:r>
            <a:endParaRPr lang="en-US" sz="1400" dirty="0"/>
          </a:p>
        </p:txBody>
      </p:sp>
    </p:spTree>
    <p:extLst>
      <p:ext uri="{BB962C8B-B14F-4D97-AF65-F5344CB8AC3E}">
        <p14:creationId xmlns:p14="http://schemas.microsoft.com/office/powerpoint/2010/main" val="3761853639"/>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513519"/>
            <a:ext cx="8596668" cy="1320800"/>
          </a:xfrm>
        </p:spPr>
        <p:txBody>
          <a:bodyPr/>
          <a:lstStyle/>
          <a:p>
            <a:pPr algn="ctr"/>
            <a:r>
              <a:rPr lang="en-US" dirty="0"/>
              <a:t>Facing One of our Biggest Problems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6244426"/>
              </p:ext>
            </p:extLst>
          </p:nvPr>
        </p:nvGraphicFramePr>
        <p:xfrm>
          <a:off x="1569355" y="757782"/>
          <a:ext cx="9415019" cy="4173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p:cNvSpPr txBox="1"/>
          <p:nvPr/>
        </p:nvSpPr>
        <p:spPr>
          <a:xfrm>
            <a:off x="1508298" y="1773968"/>
            <a:ext cx="4684141" cy="400110"/>
          </a:xfrm>
          <a:prstGeom prst="rect">
            <a:avLst/>
          </a:prstGeom>
          <a:noFill/>
        </p:spPr>
        <p:txBody>
          <a:bodyPr wrap="square" rtlCol="0">
            <a:spAutoFit/>
          </a:bodyPr>
          <a:lstStyle/>
          <a:p>
            <a:r>
              <a:rPr lang="en-US" sz="2000" u="sng" dirty="0" smtClean="0"/>
              <a:t>Simplified Ordering Process</a:t>
            </a:r>
            <a:r>
              <a:rPr lang="en-US" sz="2000" dirty="0" smtClean="0"/>
              <a:t>:</a:t>
            </a:r>
            <a:endParaRPr lang="en-US" sz="2000"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3521" y="4224757"/>
            <a:ext cx="3113301" cy="2147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p:cNvGrpSpPr/>
          <p:nvPr/>
        </p:nvGrpSpPr>
        <p:grpSpPr>
          <a:xfrm rot="5400000">
            <a:off x="9958420" y="3563499"/>
            <a:ext cx="383505" cy="448629"/>
            <a:chOff x="7059195" y="1862201"/>
            <a:chExt cx="383505" cy="448629"/>
          </a:xfrm>
        </p:grpSpPr>
        <p:sp>
          <p:nvSpPr>
            <p:cNvPr id="9" name="Right Arrow 8"/>
            <p:cNvSpPr/>
            <p:nvPr/>
          </p:nvSpPr>
          <p:spPr>
            <a:xfrm>
              <a:off x="7059195" y="1862201"/>
              <a:ext cx="383505" cy="4486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Right Arrow 4"/>
            <p:cNvSpPr/>
            <p:nvPr/>
          </p:nvSpPr>
          <p:spPr>
            <a:xfrm>
              <a:off x="7059195" y="1951927"/>
              <a:ext cx="268454" cy="269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8654" y="3596061"/>
            <a:ext cx="2165910" cy="2165910"/>
          </a:xfrm>
          <a:prstGeom prst="rect">
            <a:avLst/>
          </a:prstGeom>
        </p:spPr>
      </p:pic>
    </p:spTree>
    <p:extLst>
      <p:ext uri="{BB962C8B-B14F-4D97-AF65-F5344CB8AC3E}">
        <p14:creationId xmlns:p14="http://schemas.microsoft.com/office/powerpoint/2010/main" val="33674984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lstStyle/>
          <a:p>
            <a:pPr algn="ctr"/>
            <a:r>
              <a:rPr lang="en-US" dirty="0"/>
              <a:t>Facing One of our Biggest Problems</a:t>
            </a:r>
          </a:p>
        </p:txBody>
      </p:sp>
      <p:sp>
        <p:nvSpPr>
          <p:cNvPr id="5" name="TextBox 4"/>
          <p:cNvSpPr txBox="1"/>
          <p:nvPr/>
        </p:nvSpPr>
        <p:spPr>
          <a:xfrm>
            <a:off x="908035" y="2357745"/>
            <a:ext cx="3119120" cy="369332"/>
          </a:xfrm>
          <a:prstGeom prst="rect">
            <a:avLst/>
          </a:prstGeom>
          <a:noFill/>
        </p:spPr>
        <p:txBody>
          <a:bodyPr wrap="square" rtlCol="0">
            <a:spAutoFit/>
          </a:bodyPr>
          <a:lstStyle/>
          <a:p>
            <a:r>
              <a:rPr lang="en-US" dirty="0" smtClean="0"/>
              <a:t>The Problem:</a:t>
            </a:r>
            <a:endParaRPr lang="en-US" dirty="0"/>
          </a:p>
        </p:txBody>
      </p:sp>
      <p:grpSp>
        <p:nvGrpSpPr>
          <p:cNvPr id="6" name="Group 5"/>
          <p:cNvGrpSpPr/>
          <p:nvPr/>
        </p:nvGrpSpPr>
        <p:grpSpPr>
          <a:xfrm>
            <a:off x="2698864" y="1504988"/>
            <a:ext cx="9171921" cy="2620467"/>
            <a:chOff x="2698864" y="1331363"/>
            <a:chExt cx="9171921" cy="2620467"/>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58418"/>
            <a:stretch/>
          </p:blipFill>
          <p:spPr>
            <a:xfrm>
              <a:off x="2698864" y="1331363"/>
              <a:ext cx="3781189" cy="2620467"/>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006" t="19265" r="31279" b="75698"/>
            <a:stretch/>
          </p:blipFill>
          <p:spPr>
            <a:xfrm>
              <a:off x="7410545" y="1796454"/>
              <a:ext cx="4460240" cy="561291"/>
            </a:xfrm>
            <a:prstGeom prst="rect">
              <a:avLst/>
            </a:prstGeom>
          </p:spPr>
        </p:pic>
        <p:cxnSp>
          <p:nvCxnSpPr>
            <p:cNvPr id="15" name="Elbow Connector 14"/>
            <p:cNvCxnSpPr/>
            <p:nvPr/>
          </p:nvCxnSpPr>
          <p:spPr>
            <a:xfrm flipV="1">
              <a:off x="6609144" y="2077099"/>
              <a:ext cx="672310" cy="58176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464335" y="2230334"/>
              <a:ext cx="387275"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0" name="Content Placeholder 2"/>
          <p:cNvSpPr>
            <a:spLocks noGrp="1"/>
          </p:cNvSpPr>
          <p:nvPr>
            <p:ph idx="1"/>
          </p:nvPr>
        </p:nvSpPr>
        <p:spPr>
          <a:xfrm>
            <a:off x="677334" y="4782930"/>
            <a:ext cx="9086426" cy="1718078"/>
          </a:xfrm>
        </p:spPr>
        <p:txBody>
          <a:bodyPr>
            <a:normAutofit/>
          </a:bodyPr>
          <a:lstStyle/>
          <a:p>
            <a:r>
              <a:rPr lang="en-US" dirty="0" smtClean="0"/>
              <a:t>The Restaurant List has the </a:t>
            </a:r>
            <a:r>
              <a:rPr lang="en-US" u="sng" dirty="0" smtClean="0"/>
              <a:t>highest bounce rate</a:t>
            </a:r>
            <a:r>
              <a:rPr lang="en-US" dirty="0" smtClean="0"/>
              <a:t> of all process steps. </a:t>
            </a:r>
          </a:p>
          <a:p>
            <a:pPr lvl="1"/>
            <a:r>
              <a:rPr lang="en-US" dirty="0" smtClean="0"/>
              <a:t>Although we have a variety of filters (e.g. </a:t>
            </a:r>
            <a:r>
              <a:rPr lang="en-US" dirty="0"/>
              <a:t>c</a:t>
            </a:r>
            <a:r>
              <a:rPr lang="en-US" dirty="0" smtClean="0"/>
              <a:t>uisine, distance, Yelp rating), in highly dense areas there is still a large number of restaurants to choose from (over information problem). </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781" y="2868693"/>
            <a:ext cx="2207768" cy="1584104"/>
          </a:xfrm>
          <a:prstGeom prst="rect">
            <a:avLst/>
          </a:prstGeom>
        </p:spPr>
      </p:pic>
    </p:spTree>
    <p:extLst>
      <p:ext uri="{BB962C8B-B14F-4D97-AF65-F5344CB8AC3E}">
        <p14:creationId xmlns:p14="http://schemas.microsoft.com/office/powerpoint/2010/main" val="448535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609600"/>
            <a:ext cx="8596668" cy="1320800"/>
          </a:xfrm>
        </p:spPr>
        <p:txBody>
          <a:bodyPr>
            <a:normAutofit/>
          </a:bodyPr>
          <a:lstStyle/>
          <a:p>
            <a:pPr algn="ctr"/>
            <a:r>
              <a:rPr lang="en-US" dirty="0" smtClean="0"/>
              <a:t>Let’s take a quick break to think about our clientele…</a:t>
            </a:r>
            <a:endParaRPr lang="en-US" dirty="0"/>
          </a:p>
        </p:txBody>
      </p:sp>
      <p:pic>
        <p:nvPicPr>
          <p:cNvPr id="4" name="This Alpaca is Beautifu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5376" y="1819754"/>
            <a:ext cx="8201249" cy="4613203"/>
          </a:xfrm>
          <a:prstGeom prst="rect">
            <a:avLst/>
          </a:prstGeom>
        </p:spPr>
      </p:pic>
      <p:sp>
        <p:nvSpPr>
          <p:cNvPr id="5" name="TextBox 4"/>
          <p:cNvSpPr txBox="1"/>
          <p:nvPr/>
        </p:nvSpPr>
        <p:spPr>
          <a:xfrm>
            <a:off x="677334" y="6508113"/>
            <a:ext cx="6858000" cy="307777"/>
          </a:xfrm>
          <a:prstGeom prst="rect">
            <a:avLst/>
          </a:prstGeom>
          <a:noFill/>
        </p:spPr>
        <p:txBody>
          <a:bodyPr wrap="square" rtlCol="0">
            <a:spAutoFit/>
          </a:bodyPr>
          <a:lstStyle/>
          <a:p>
            <a:r>
              <a:rPr lang="en-US" sz="1400" dirty="0" smtClean="0"/>
              <a:t>Source: </a:t>
            </a:r>
            <a:r>
              <a:rPr lang="en-US" sz="1400" dirty="0" smtClean="0">
                <a:hlinkClick r:id="rId6"/>
              </a:rPr>
              <a:t>https://www.youtube.com/watch?v=6CoSU726nDE</a:t>
            </a:r>
            <a:r>
              <a:rPr lang="en-US" sz="1400" dirty="0" smtClean="0"/>
              <a:t> </a:t>
            </a:r>
            <a:endParaRPr lang="en-US" sz="1400" dirty="0"/>
          </a:p>
        </p:txBody>
      </p:sp>
    </p:spTree>
    <p:extLst>
      <p:ext uri="{BB962C8B-B14F-4D97-AF65-F5344CB8AC3E}">
        <p14:creationId xmlns:p14="http://schemas.microsoft.com/office/powerpoint/2010/main" val="4011084136"/>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9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3659" y="1552764"/>
            <a:ext cx="8204683" cy="1646302"/>
          </a:xfrm>
        </p:spPr>
        <p:txBody>
          <a:bodyPr>
            <a:normAutofit fontScale="90000"/>
          </a:bodyPr>
          <a:lstStyle/>
          <a:p>
            <a:pPr algn="ctr"/>
            <a:r>
              <a:rPr lang="en-US" dirty="0" smtClean="0"/>
              <a:t>Recommendation Systems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799" y="3280091"/>
            <a:ext cx="2528402" cy="650350"/>
          </a:xfrm>
          <a:prstGeom prst="rect">
            <a:avLst/>
          </a:prstGeom>
        </p:spPr>
      </p:pic>
    </p:spTree>
    <p:extLst>
      <p:ext uri="{BB962C8B-B14F-4D97-AF65-F5344CB8AC3E}">
        <p14:creationId xmlns:p14="http://schemas.microsoft.com/office/powerpoint/2010/main" val="30794848"/>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4666</TotalTime>
  <Words>1798</Words>
  <Application>Microsoft Office PowerPoint</Application>
  <PresentationFormat>Widescreen</PresentationFormat>
  <Paragraphs>224</Paragraphs>
  <Slides>28</Slides>
  <Notes>19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Trebuchet MS</vt:lpstr>
      <vt:lpstr>Wingdings 3</vt:lpstr>
      <vt:lpstr>Facet</vt:lpstr>
      <vt:lpstr>What’s Good – Item Recommendation System</vt:lpstr>
      <vt:lpstr>Agenda</vt:lpstr>
      <vt:lpstr>About</vt:lpstr>
      <vt:lpstr>in a Nutshell</vt:lpstr>
      <vt:lpstr>in 30 Seconds</vt:lpstr>
      <vt:lpstr>Facing One of our Biggest Problems</vt:lpstr>
      <vt:lpstr>Facing One of our Biggest Problems</vt:lpstr>
      <vt:lpstr>Let’s take a quick break to think about our clientele…</vt:lpstr>
      <vt:lpstr>Recommendation Systems @</vt:lpstr>
      <vt:lpstr>What’s Good</vt:lpstr>
      <vt:lpstr>What’s Good</vt:lpstr>
      <vt:lpstr>What’s Good</vt:lpstr>
      <vt:lpstr>Recommendation Systems</vt:lpstr>
      <vt:lpstr>GA Final Project Specifics</vt:lpstr>
      <vt:lpstr>GA Final Project – SF Sample</vt:lpstr>
      <vt:lpstr>GA Final Project – Data</vt:lpstr>
      <vt:lpstr>Simple Model Flow Chart</vt:lpstr>
      <vt:lpstr>Model Selection</vt:lpstr>
      <vt:lpstr>Model Basics</vt:lpstr>
      <vt:lpstr>Methodology (ALS)</vt:lpstr>
      <vt:lpstr>Tuning Model Parameters</vt:lpstr>
      <vt:lpstr>Python Implementation</vt:lpstr>
      <vt:lpstr>Model Training</vt:lpstr>
      <vt:lpstr>Recommendations</vt:lpstr>
      <vt:lpstr>Wrap Up</vt:lpstr>
      <vt:lpstr>Wrap Up</vt:lpstr>
      <vt:lpstr>Q&amp;A</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Good – Item Recommendation Engine</dc:title>
  <dc:creator>Max</dc:creator>
  <cp:lastModifiedBy>Max</cp:lastModifiedBy>
  <cp:revision>303</cp:revision>
  <dcterms:created xsi:type="dcterms:W3CDTF">2014-12-04T05:51:32Z</dcterms:created>
  <dcterms:modified xsi:type="dcterms:W3CDTF">2014-12-15T05:46:30Z</dcterms:modified>
</cp:coreProperties>
</file>